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5" r:id="rId2"/>
    <p:sldId id="415" r:id="rId3"/>
    <p:sldId id="318" r:id="rId4"/>
    <p:sldId id="40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3" r:id="rId15"/>
    <p:sldId id="404" r:id="rId16"/>
    <p:sldId id="406" r:id="rId17"/>
    <p:sldId id="407" r:id="rId18"/>
    <p:sldId id="408" r:id="rId19"/>
    <p:sldId id="409" r:id="rId20"/>
    <p:sldId id="410" r:id="rId21"/>
    <p:sldId id="412" r:id="rId22"/>
    <p:sldId id="413" r:id="rId23"/>
    <p:sldId id="414" r:id="rId24"/>
    <p:sldId id="411" r:id="rId25"/>
  </p:sldIdLst>
  <p:sldSz cx="9144000" cy="6858000" type="screen4x3"/>
  <p:notesSz cx="6797675" cy="9926638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287B"/>
    <a:srgbClr val="008988"/>
    <a:srgbClr val="E92D82"/>
    <a:srgbClr val="008080"/>
    <a:srgbClr val="E24188"/>
    <a:srgbClr val="FF00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3" autoAdjust="0"/>
    <p:restoredTop sz="58879" autoAdjust="0"/>
  </p:normalViewPr>
  <p:slideViewPr>
    <p:cSldViewPr>
      <p:cViewPr varScale="1">
        <p:scale>
          <a:sx n="59" d="100"/>
          <a:sy n="59" d="100"/>
        </p:scale>
        <p:origin x="60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33E74-6509-4BA2-A031-B2C893577C8F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FA93C-652C-41A1-B038-E478FEC9B3B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</a:pPr>
            <a:r>
              <a:rPr lang="cy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Rhannwch: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Cyflwynwch y sesiwn a PDSA.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Dywedwch wrth y plant fod PDSA yn trin anifeiliaid anwes sâl a rhai sydd wedi'u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hanafu sy’n eiddo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bobl mewn angen...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Esboniwch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fod PDSA yn fath arbennig o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filfeddygfa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oherwydd ei bod yn elusen. Trafodwch beth yw elusen ac esboniwch fod PDSA yn gofalu am anifeiliaid anwes pan na all perchnogion fforddio triniaeth filfeddygol.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y-GB" sz="1800" b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Gofynnwch</a:t>
            </a:r>
            <a:r>
              <a:rPr lang="cy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Ydyn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nhw'n meddwl ei bod hi'n bwysig helpu anifeiliaid sâl a rhai sydd wedi'u hanafu i wella?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Beth fyddai'n digwydd i'r holl anifeiliaid anwes sâl a'r rhai sydd wedi'u hanafu mae PDSA yn eu trin os nad oedden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nhw yno?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y-GB" sz="1800" b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Rhannwch</a:t>
            </a:r>
            <a:r>
              <a:rPr lang="cy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Dywedwch wrthyn nhw eich bod chi i gyd yn mynd i ddysgu am rai o'r gyrfaoedd y gallan nhw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 dilyn sy’n ymwneud ag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anifeiliaid.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ED2712-2B6F-4FFA-AC80-0A72498B1715}" type="slidenum">
              <a:rPr lang="en-GB" altLang="en-US" smtClean="0"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0655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therapyddion adsefydlu cŵn yn gyfrifol am greu cynlluniau therapi i gynyddu symudedd anifail a lleihau unrhyw boen y gallan nhw fod yn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 brofi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ganlyniad i anaf neu gyflwr cronig. Mae'r therapydd yn gweithio drwy'r cynllun triniaeth gyda'r ci, gan wneud addasiadau yn ôl yr angen i sicrhau bod cynnydd yn cael ei wneud ym mhob sesiwn.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ED2712-2B6F-4FFA-AC80-0A72498B1715}" type="slidenum">
              <a:rPr lang="en-GB" altLang="en-US" smtClean="0"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8750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hyfforddwr cŵn yn gyfrifol am ddefnyddio amrywiaeth o dechnegau dysgu i sicrhau newidiadau ymddygiadol. Gall technegau dysgu o'r fath gynnwys cyfuniad o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ddadsensiteiddio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cyflyru gweithredol,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atgyfnerthu cadarnhaol, hyfforddiant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cliciwr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signalau llaw, ciwiau llafar a systemau gwobrwyo.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y-GB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Rhaid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hyfforddwyr cŵn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gyfathrebu hefyd â pherchnogion sy’n mynychu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dosbarthiadau gyda'u hanifeiliaid anwes ac sy'n gyfrifol am atgyfnerthu dulliau addysgu gartref. Gall hyfforddwr da gyfleu dulliau a chynlluniau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hyfforddi i'r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perchennog yn glir er mwyn cynyddu eu heffeithiolrwydd.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ED2712-2B6F-4FFA-AC80-0A72498B1715}" type="slidenum">
              <a:rPr lang="en-GB" altLang="en-US" smtClean="0"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8690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Trinwyr Cŵn Milwrol yn gyfrifol am ofal a hyfforddiant ei gi gwasanaeth, sy'n cyfrannu at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weithrediadau ymladd tramor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diogelwch cartref.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ED2712-2B6F-4FFA-AC80-0A72498B1715}" type="slidenum">
              <a:rPr lang="en-GB" altLang="en-US" smtClean="0"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7700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Gall ceidwaid sw weithio mewn swau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acwaria neu barciau anifeiliaid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ac maent yn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gyfrifol am oruchwylio lles anifeiliaid a chynnal eu cyfleusterau, gan ffurfio cysylltiad agos yn aml â'r creaduriaid maen nhw'n gofalu amdanyn nhw. Yn ogystal â rhyngweithio ag anifeiliaid, mae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ceidwaid sw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 addysgu'r cyhoedd am anifeiliaid a chadwraeth.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 amlaf mae ceidwaid sw yn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gweithio fel rhan o dîm o geidwaid, gan ganolbwyntio ar un neu fwy o grwpiau o anifeiliaid. Gall y rhan fwyaf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geidwaid sw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ddisgwyl gweithio dan do ac yn yr awyr agored a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chyflawni amrywiaeth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eang o dasgau, o lanhau gwastraff anifeiliaid i gyfrannu at ymchwil anifeiliaid.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ED2712-2B6F-4FFA-AC80-0A72498B1715}" type="slidenum">
              <a:rPr lang="en-GB" altLang="en-US" smtClean="0"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9003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Dyletswyddau mwyaf gweladwy swyddog heddlu ar geffyl yw cynnal patrolau ar gefn ceffyl a chynorthwyo gyda rheoli'r dorf mewn digwyddiadau fel gemau pêl-droed.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mwyn bod yn swyddog heddlu ar geffyl, bydd angen i chi fod wedi gweithio fel swyddog heddlu yn gyntaf.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ED2712-2B6F-4FFA-AC80-0A72498B1715}" type="slidenum">
              <a:rPr lang="en-GB" altLang="en-US" smtClean="0"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5338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Mae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gweithwyr twtio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anifeiliaid anwes yn golchi a steilio'r ffwr ar gŵn a chathod, a gallan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nhw glipio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ffwr ac ewinedd yr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anifail anwes hefyd.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Gall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gweithwyr twtio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ddarparu eu gwasanaethau i anifail anwes teuluol, neu gallan nhw arbenigo mewn paratoi anifeiliaid sioe ar gyfer digwyddiadau. Mae rhai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gweithwyr twtoio’n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hunangyflogedig, ond mae eraill yn defnyddio eu sgiliau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mewn llety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cŵn, siopau anifeiliaid anwes, swyddfeydd milfeddygol neu </a:t>
            </a:r>
            <a:r>
              <a:rPr lang="cy-GB" sz="180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fanwerthwyr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nwyddau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anifeiliaid anwes.</a:t>
            </a:r>
            <a:endParaRPr lang="en-GB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ED2712-2B6F-4FFA-AC80-0A72498B1715}" type="slidenum">
              <a:rPr lang="en-GB" altLang="en-US" smtClean="0"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5274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Mae ffermwyr llaeth yn bridio a magu gwartheg ac yn cyflenwi llaeth i'r diwydiannau llaeth a chynhyrchion llaeth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Fel arfer mae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ffermwyr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llaeth yn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berchen ar eu buchesi a'r tir fferm. Er bod y rhan fwyaf o ffermydd llaeth yn eiddo i deuluoedd ac yn cael eu gweithredu ganddyn nhw, mae rhywfaint o laeth yn dod o ffermydd mawr iawn sy'n eiddo i gwmnïau mawr.</a:t>
            </a:r>
            <a:endParaRPr lang="en-GB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ED2712-2B6F-4FFA-AC80-0A72498B1715}" type="slidenum">
              <a:rPr lang="en-GB" altLang="en-US" smtClean="0"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8836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ymchwilwyr meddygol yn astudio clefydau a chyflyrau corfforol eraill sy'n effeithio ar anifeiliaid er mwyn gwella opsiynau triniaeth neu leihau effaith rhai clefydau. Drwy ymchwil feddygol, mae brechlynnau, triniaethau a meddyginiaethau newydd yn cael eu datblygu.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ED2712-2B6F-4FFA-AC80-0A72498B1715}" type="slidenum">
              <a:rPr lang="en-GB" altLang="en-US" smtClean="0"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9304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trinwyr cŵn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 heddlu’n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defnyddio cŵn heddlu wedi'u hyfforddi i helpu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ddal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pobl dan amheuaeth, arogli sylweddau anghyfreithlon a dod o hyd i arfau peryglus.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ED2712-2B6F-4FFA-AC80-0A72498B1715}" type="slidenum">
              <a:rPr lang="en-GB" altLang="en-US" smtClean="0"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1559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hyfforddwyr cŵn gwasanaeth yn addysgu cŵn tywys, cŵn clywed a chŵn therapi i gynorthwyo pobl ag anableddau.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hon yn swydd gorfforol iawn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sy’n golygu bod gofyn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hyfforddwyr gerdded a rheoli cŵn o wahanol feintiau a bridiau. Mae hyfforddwyr yn cael eu paru â chŵn bach ac yn gweithio gyda'u cŵn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drwy gydol y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broses hyfforddi gyfan.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ED2712-2B6F-4FFA-AC80-0A72498B1715}" type="slidenum">
              <a:rPr lang="en-GB" altLang="en-US" smtClean="0"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1905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Gofynnwch i'r disgyblion ddweud beth maen nhw'n meddwl mae pob cymeriad yn ei wneud fel swydd.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ED2712-2B6F-4FFA-AC80-0A72498B1715}" type="slidenum">
              <a:rPr lang="en-GB" altLang="en-US" smtClean="0"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8431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trinwyr cŵn chwilio ac achub yn defnyddio cŵn i ddod o hyd i bobl sydd ar goll. Er y gall gwirfoddolwyr a'u cŵn wneud rhywfaint o waith lleol, mae angen llawer iawn o hyfforddiant ar gyfer y rhan fwyaf o waith chwilio ac achub proffesiynol. Mae'r gweithwyr proffesiynol hyn wedi'u hyfforddi i 'siarad fel ci’.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ED2712-2B6F-4FFA-AC80-0A72498B1715}" type="slidenum">
              <a:rPr lang="en-GB" altLang="en-US" smtClean="0"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7891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Gellir gwneud hyn fel sgwrs mewn pâr, yna gallai pob plentyn ddweud wrth y dosbarth am broffesiwn delfrydol eu partner, yn hytrach na'i broffesiwn ei hun, neu gellid ei wneud fel darn ysgrifenedig.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ED2712-2B6F-4FFA-AC80-0A72498B1715}" type="slidenum">
              <a:rPr lang="en-GB" altLang="en-US" smtClean="0"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90919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Mae'r fideo o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Mojo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yn 5 munud o hyd, felly efallai y byddai'n werth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dangos darn ohono’n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unig.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Mojo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yn un o Gŵn yr Heddlu a oedd yn chwilio am ffrwydron pellach yng nghyngerdd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Ariana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Grande yn Arena Manceinion.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y-GB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Mae'r fideo’n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siarad am yr ymosodiad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terfysgol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dylech chi osgoi hyn os bydd yn effeithio ar unrhyw blant yn eich dosbarth.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ED2712-2B6F-4FFA-AC80-0A72498B1715}" type="slidenum">
              <a:rPr lang="en-GB" altLang="en-US" smtClean="0"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2737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fforensig yw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Cracker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Mae hi wedi cael ei hyfforddi i ddod o hyd i gyflymyddion tân mewn lleoliadau troseddau llosgi bwriadol.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ED2712-2B6F-4FFA-AC80-0A72498B1715}" type="slidenum">
              <a:rPr lang="en-GB" altLang="en-US" smtClean="0"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57450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ED2712-2B6F-4FFA-AC80-0A72498B1715}" type="slidenum">
              <a:rPr lang="en-GB" altLang="en-US" smtClean="0"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4977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ED2712-2B6F-4FFA-AC80-0A72498B1715}" type="slidenum">
              <a:rPr lang="en-GB" altLang="en-US" smtClean="0"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9740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Bydd y disgyblion yn creu rhestr yn eu parau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 yna’n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rhoi adborth i'r dosbarth.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cy-GB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Esboniwch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 bod ni'n mynd i ddysgu mwy am rai o'r gyrfaoedd hyn.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Does dim rhaid i chi roi sylw i'r rhain i gyd, dewiswch ddetholiad o'r sleidiau canlynol. Gofynnwch i'r disgyblion beth maen nhw'n meddwl mae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pob unigolyn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yn ei wneud cyn dweud wrthyn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nhw. </a:t>
            </a:r>
          </a:p>
          <a:p>
            <a:endParaRPr lang="cy-GB" sz="18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Gallech roi sleid yr un i grwpiau o blant a gofyn iddyn nhw ymchwilio i’r proffesiwn dan sylw.</a:t>
            </a:r>
            <a:endParaRPr lang="en-GB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ED2712-2B6F-4FFA-AC80-0A72498B1715}" type="slidenum">
              <a:rPr lang="en-GB" altLang="en-US" smtClean="0"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581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 weithio'n agos gyda nyrsys milfeddygol, mae'n ofynnol i filfeddygon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ddiagnosio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thrin anifeiliaid anwes a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thrafod gofal ar ôl llawdriniaeth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gyda pherchnogion anifeiliaid anwes. Mae angen llawer o brofiad arnyn nhw gyda pheiriannau pelydr-x, yn ogystal â'r offer arall sy'n ofynnol. Os ydych chi eisiau bod yn filfeddyg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rhaid bod gennych chi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 ofalgar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chyfeillgar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a'r gallu i ddisgrifio afiechydon a thriniaethau i berchnogion anifeiliaid anwes mewn ffordd y byddan nhw'n ei deall.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ED2712-2B6F-4FFA-AC80-0A72498B1715}" type="slidenum">
              <a:rPr lang="en-GB" altLang="en-US" smtClean="0"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4719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Mae'n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 cael profiad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weithio gydag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anifeiliaid pan fyddwch chi’n blentyn.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Gallai hyn fod mor syml â cherdded ci eich cymydog, gofalu am anifeiliaid anwes neu helpu i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lanhau llety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cŵn lleol. Bydd rhaid i chi weithio'n galed yn yr ysgol hefyd.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ED2712-2B6F-4FFA-AC80-0A72498B1715}" type="slidenum">
              <a:rPr lang="en-GB" altLang="en-US" smtClean="0"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512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nyrsys milfeddygol yn cynorthwyo milfeddygon i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ddiagnosio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trin a gofalu am anifeiliaid sâl neu rai sydd wedi'u hanafu.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cyfrifoldebau'r swydd yn cynnwys: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Rhoi meddyginiaeth i anifeiliaid anwes, rhoi cyffuriau arbennig i anifeiliaid anwes sy'n gwneud iddyn nhw gysgu yn ystod llawdriniaeth, paratoi anifeiliaid anwes ar gyfer llawdriniaeth, dal a chadw llygad ar anifeiliaid yn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ystod llawdriniaeth,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paratoi offer llawfeddygol ar gyfer llawdriniaeth, glanhau ar ôl llawdriniaeth, cynnal profion a chymryd pelydrau-x.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ED2712-2B6F-4FFA-AC80-0A72498B1715}" type="slidenum">
              <a:rPr lang="en-GB" altLang="en-US" smtClean="0"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5882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fod yn Nyrs Filfeddygol, nid oes angen yr un lefel o gymwysterau arnoch chi ag sydd ei angen i fod yn filfeddyg, felly os ydych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 eisiau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gweithio mewn ysbytai anifeiliaid anwes neu </a:t>
            </a:r>
            <a:r>
              <a:rPr lang="cy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filfeddygfeydd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ond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 gwyddoniaeth a mathemateg yw eich cryfder chi,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efallai mai dyma'r llwybr gyrfa i chi. Bydd rhaid i chi weithio'n galed yn yr ysgol a gwirfoddoli i weithio gydag anifeiliaid lle gallwch chi.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ED2712-2B6F-4FFA-AC80-0A72498B1715}" type="slidenum">
              <a:rPr lang="en-GB" altLang="en-US" smtClean="0"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9934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gweithwyr gofal anifeiliaid yn gofalu am anifeiliaid mewn mannau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 llety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cŵn, canolfannau achub neu warchodfeydd. Bydd angen i chi allu trin anifeiliaid mewn ffordd amyneddgar, dyner a hyderus, ymdopi â sefyllfaoedd gofidus fel gweithio gydag anifeiliaid sydd wedi'u hanafu neu eu trin yn wael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bod yn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barod i wneud tasgau budr neu annymunol a </a:t>
            </a:r>
            <a:r>
              <a:rPr lang="cy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gallu derbyn cyfrifoldeb am </a:t>
            </a: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ddyletswydd gofal anifeiliaid.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ED2712-2B6F-4FFA-AC80-0A72498B1715}" type="slidenum">
              <a:rPr lang="en-GB" altLang="en-US" smtClean="0"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417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DBBF-3EF4-4BB8-A974-B23632F4A325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FF54-EFA0-4C26-B250-80E7A79197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DBBF-3EF4-4BB8-A974-B23632F4A325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FF54-EFA0-4C26-B250-80E7A79197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DBBF-3EF4-4BB8-A974-B23632F4A325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FF54-EFA0-4C26-B250-80E7A79197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2nd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/>
          <p:cNvSpPr/>
          <p:nvPr userDrawn="1"/>
        </p:nvSpPr>
        <p:spPr>
          <a:xfrm>
            <a:off x="7957578" y="6237679"/>
            <a:ext cx="977680" cy="39575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10" name="object 4"/>
          <p:cNvSpPr/>
          <p:nvPr userDrawn="1"/>
        </p:nvSpPr>
        <p:spPr>
          <a:xfrm>
            <a:off x="215492" y="244844"/>
            <a:ext cx="8712321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009A97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11" name="object 5"/>
          <p:cNvSpPr/>
          <p:nvPr userDrawn="1"/>
        </p:nvSpPr>
        <p:spPr>
          <a:xfrm>
            <a:off x="4286646" y="6031136"/>
            <a:ext cx="3899232" cy="620732"/>
          </a:xfrm>
          <a:custGeom>
            <a:avLst/>
            <a:gdLst/>
            <a:ahLst/>
            <a:cxnLst/>
            <a:rect l="l" t="t" r="r" b="b"/>
            <a:pathLst>
              <a:path w="4559934" h="684529">
                <a:moveTo>
                  <a:pt x="0" y="683996"/>
                </a:moveTo>
                <a:lnTo>
                  <a:pt x="4559744" y="683996"/>
                </a:lnTo>
                <a:lnTo>
                  <a:pt x="4559744" y="0"/>
                </a:lnTo>
                <a:lnTo>
                  <a:pt x="0" y="0"/>
                </a:lnTo>
                <a:lnTo>
                  <a:pt x="0" y="683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12" name="object 6"/>
          <p:cNvSpPr/>
          <p:nvPr userDrawn="1"/>
        </p:nvSpPr>
        <p:spPr>
          <a:xfrm>
            <a:off x="215492" y="6022976"/>
            <a:ext cx="8712321" cy="0"/>
          </a:xfrm>
          <a:custGeom>
            <a:avLst/>
            <a:gdLst/>
            <a:ahLst/>
            <a:cxnLst/>
            <a:rect l="l" t="t" r="r" b="b"/>
            <a:pathLst>
              <a:path w="10188575">
                <a:moveTo>
                  <a:pt x="0" y="0"/>
                </a:moveTo>
                <a:lnTo>
                  <a:pt x="10188003" y="0"/>
                </a:lnTo>
              </a:path>
            </a:pathLst>
          </a:custGeom>
          <a:ln w="37274">
            <a:solidFill>
              <a:srgbClr val="009A97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13" name="object 7"/>
          <p:cNvSpPr/>
          <p:nvPr userDrawn="1"/>
        </p:nvSpPr>
        <p:spPr>
          <a:xfrm>
            <a:off x="7957578" y="6237679"/>
            <a:ext cx="977680" cy="39575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</a:endParaRPr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662451" y="5304257"/>
            <a:ext cx="312763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1132" algn="l" defTabSz="801472" rtl="0" eaLnBrk="1" latinLnBrk="0" hangingPunct="1">
              <a:lnSpc>
                <a:spcPts val="1451"/>
              </a:lnSpc>
              <a:defRPr lang="en-GB" sz="1200" b="1" kern="1200" spc="-13">
                <a:solidFill>
                  <a:srgbClr val="6BB4B5"/>
                </a:solidFill>
                <a:latin typeface="Arial"/>
                <a:ea typeface="+mn-ea"/>
                <a:cs typeface="Arial"/>
              </a:defRPr>
            </a:lvl1pPr>
          </a:lstStyle>
          <a:p>
            <a:pPr marL="12700">
              <a:lnSpc>
                <a:spcPts val="1655"/>
              </a:lnSpc>
            </a:pPr>
            <a:r>
              <a:rPr lang="en-GB" sz="1200" b="1" spc="-13">
                <a:solidFill>
                  <a:srgbClr val="6BB4B5"/>
                </a:solidFill>
                <a:latin typeface="Arial"/>
                <a:cs typeface="Arial"/>
              </a:rPr>
              <a:t>Date or name etc here</a:t>
            </a:r>
            <a:endParaRPr lang="en-GB" sz="1200">
              <a:solidFill>
                <a:srgbClr val="6BB4B5"/>
              </a:solidFill>
              <a:latin typeface="Arial"/>
              <a:cs typeface="Arial"/>
            </a:endParaRPr>
          </a:p>
        </p:txBody>
      </p:sp>
      <p:sp>
        <p:nvSpPr>
          <p:cNvPr id="16" name="Title 23"/>
          <p:cNvSpPr>
            <a:spLocks noGrp="1"/>
          </p:cNvSpPr>
          <p:nvPr>
            <p:ph type="title" hasCustomPrompt="1"/>
          </p:nvPr>
        </p:nvSpPr>
        <p:spPr>
          <a:xfrm>
            <a:off x="662451" y="3912688"/>
            <a:ext cx="3127639" cy="1381965"/>
          </a:xfrm>
          <a:prstGeom prst="rect">
            <a:avLst/>
          </a:prstGeom>
        </p:spPr>
        <p:txBody>
          <a:bodyPr lIns="0"/>
          <a:lstStyle>
            <a:lvl1pPr>
              <a:defRPr sz="2500" b="1">
                <a:solidFill>
                  <a:srgbClr val="0089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Title text here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DBBF-3EF4-4BB8-A974-B23632F4A325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FF54-EFA0-4C26-B250-80E7A79197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DBBF-3EF4-4BB8-A974-B23632F4A325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FF54-EFA0-4C26-B250-80E7A79197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DBBF-3EF4-4BB8-A974-B23632F4A325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FF54-EFA0-4C26-B250-80E7A79197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DBBF-3EF4-4BB8-A974-B23632F4A325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FF54-EFA0-4C26-B250-80E7A79197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DBBF-3EF4-4BB8-A974-B23632F4A325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FF54-EFA0-4C26-B250-80E7A79197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DBBF-3EF4-4BB8-A974-B23632F4A325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FF54-EFA0-4C26-B250-80E7A79197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DBBF-3EF4-4BB8-A974-B23632F4A325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FF54-EFA0-4C26-B250-80E7A79197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DBBF-3EF4-4BB8-A974-B23632F4A325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FF54-EFA0-4C26-B250-80E7A79197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4DBBF-3EF4-4BB8-A974-B23632F4A325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7FF54-EFA0-4C26-B250-80E7A791974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hyperlink" Target="https://www.youtube.com/watch?v=-8HegqOGhz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hyperlink" Target="https://www.youtube.com/watch?v=HLDoQY8DpV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6145586"/>
            <a:ext cx="1368152" cy="6247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-218504" y="6062427"/>
            <a:ext cx="8030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2800" b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Gyrfaoedd sy’n </a:t>
            </a:r>
            <a:r>
              <a:rPr lang="cy-GB" sz="2800" b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ymwneud</a:t>
            </a:r>
            <a:r>
              <a:rPr lang="1106" sz="2800" b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1106" sz="28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ag Anifeiliaid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400D33-AB0E-46C1-ADD2-8A1132950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2"/>
          <a:stretch>
            <a:fillRect/>
          </a:stretch>
        </p:blipFill>
        <p:spPr>
          <a:xfrm>
            <a:off x="0" y="1433017"/>
            <a:ext cx="9144000" cy="4431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3272" y="444590"/>
            <a:ext cx="3097455" cy="1414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848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6145586"/>
            <a:ext cx="1368152" cy="6247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-621038" y="6145586"/>
            <a:ext cx="8473723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Therapydd Adsefydlu Cŵn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A3464E-F2DC-4EF7-AED5-D012A5C90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3913"/>
            <a:ext cx="7781800" cy="543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5277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6145586"/>
            <a:ext cx="1368152" cy="6247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145586"/>
            <a:ext cx="4040517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36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Hyfforddwr Cŵn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B0FFEA-0884-455B-8BCB-8A4EF5696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0"/>
          <a:stretch>
            <a:fillRect/>
          </a:stretch>
        </p:blipFill>
        <p:spPr>
          <a:xfrm>
            <a:off x="1115616" y="692696"/>
            <a:ext cx="7283123" cy="50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3862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6145586"/>
            <a:ext cx="1368152" cy="6247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-618626" y="6145586"/>
            <a:ext cx="6060776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Triniwr Cŵn Milwrol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50E68E-03B9-4B52-B61F-7C0B048EA5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6" y="450806"/>
            <a:ext cx="8117271" cy="54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8545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6145586"/>
            <a:ext cx="1368152" cy="6247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-616682" y="6145586"/>
            <a:ext cx="4112669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Ceidwad S</a:t>
            </a:r>
            <a:r>
              <a:rPr lang="cy-GB" sz="3600" b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w</a:t>
            </a:r>
            <a:endParaRPr lang="1106" sz="3600" b="1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4DAA2F-3C83-40A0-8A78-EA71D4E6E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1" y="548680"/>
            <a:ext cx="8407117" cy="518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65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6145586"/>
            <a:ext cx="1368152" cy="6247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145586"/>
            <a:ext cx="4906342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36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Heddlu ar Geffylau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35FD9E-74B3-439C-B6C1-76AB0F7AE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33" y="548680"/>
            <a:ext cx="8374934" cy="516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3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6145586"/>
            <a:ext cx="1368152" cy="6247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-16520" y="6145586"/>
            <a:ext cx="5908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Gweithiwr </a:t>
            </a:r>
            <a:r>
              <a:rPr lang="cy-GB" sz="3600" b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Twtio</a:t>
            </a:r>
            <a:r>
              <a:rPr lang="1106" sz="3600" b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1106" sz="36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Cŵn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F0B81-C0E7-4F54-BFCA-2722E5324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9" y="548680"/>
            <a:ext cx="8247521" cy="513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76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6145586"/>
            <a:ext cx="1368152" cy="6247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512" y="6137589"/>
            <a:ext cx="3607605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36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Ffermwr Llaeth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B5274-F7BF-40A0-945B-02C09A37E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83" y="547425"/>
            <a:ext cx="8678546" cy="53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5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6145586"/>
            <a:ext cx="1368152" cy="6247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-618771" y="6123982"/>
            <a:ext cx="6205080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Ymchwilydd Meddygol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EE852-1A68-4061-BF6F-2BB2A884E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1" y="368040"/>
            <a:ext cx="8235282" cy="549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90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6145586"/>
            <a:ext cx="1368152" cy="6247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-618412" y="6145586"/>
            <a:ext cx="6342539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Triniwr Cŵn yr Heddlu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41209A-A5F3-4FAD-94E8-2496872DC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0" y="404664"/>
            <a:ext cx="8595276" cy="527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14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6145586"/>
            <a:ext cx="1368152" cy="6247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-180528" y="6145586"/>
            <a:ext cx="5772166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36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Hyfforddwr Cŵn Tywys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3C73F-157E-4743-BFF2-011FE5D48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2" y="476672"/>
            <a:ext cx="7956376" cy="530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4012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6145586"/>
            <a:ext cx="1368152" cy="6247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82328" y="404664"/>
            <a:ext cx="6120120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4000" b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Beth yw fy swydd?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0B6BF13-E4AC-4528-9EF0-E64C14C93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09" y="1314727"/>
            <a:ext cx="5706619" cy="443711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C5B5948-B83F-4853-B104-D88903563F6D}"/>
              </a:ext>
            </a:extLst>
          </p:cNvPr>
          <p:cNvGrpSpPr/>
          <p:nvPr/>
        </p:nvGrpSpPr>
        <p:grpSpPr>
          <a:xfrm>
            <a:off x="1776409" y="1314727"/>
            <a:ext cx="5718306" cy="4458072"/>
            <a:chOff x="1776409" y="1314727"/>
            <a:chExt cx="5718306" cy="445807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258061-C6C9-46B0-BB08-40C4142F1AA1}"/>
                </a:ext>
              </a:extLst>
            </p:cNvPr>
            <p:cNvSpPr/>
            <p:nvPr/>
          </p:nvSpPr>
          <p:spPr>
            <a:xfrm>
              <a:off x="1776409" y="1314727"/>
              <a:ext cx="5718306" cy="4437112"/>
            </a:xfrm>
            <a:prstGeom prst="rect">
              <a:avLst/>
            </a:prstGeom>
            <a:solidFill>
              <a:srgbClr val="008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7A4093-195E-4F17-AAEB-B26222466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8750" r="91667">
                          <a14:foregroundMark x1="91667" y1="34722" x2="91667" y2="34722"/>
                          <a14:foregroundMark x1="8750" y1="56944" x2="8750" y2="569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162" y="1335687"/>
              <a:ext cx="4437112" cy="443711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7D7240F-343C-4356-A8ED-A163075B0559}"/>
              </a:ext>
            </a:extLst>
          </p:cNvPr>
          <p:cNvGrpSpPr/>
          <p:nvPr/>
        </p:nvGrpSpPr>
        <p:grpSpPr>
          <a:xfrm>
            <a:off x="1776409" y="1143030"/>
            <a:ext cx="5718306" cy="4587849"/>
            <a:chOff x="1776409" y="1143030"/>
            <a:chExt cx="5718306" cy="458784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D570565-8CF9-430C-81E2-046433327CA3}"/>
                </a:ext>
              </a:extLst>
            </p:cNvPr>
            <p:cNvSpPr/>
            <p:nvPr/>
          </p:nvSpPr>
          <p:spPr>
            <a:xfrm>
              <a:off x="1776409" y="1293767"/>
              <a:ext cx="5718306" cy="443711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19050D2-C511-4B75-B238-9AE49F2A8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2917" l="10000" r="90000">
                          <a14:foregroundMark x1="25741" y1="45139" x2="25741" y2="45139"/>
                          <a14:foregroundMark x1="24444" y1="32083" x2="24444" y2="32083"/>
                          <a14:foregroundMark x1="32222" y1="26389" x2="32222" y2="26389"/>
                          <a14:foregroundMark x1="47037" y1="92222" x2="47037" y2="92222"/>
                          <a14:foregroundMark x1="60000" y1="92917" x2="60000" y2="92917"/>
                          <a14:foregroundMark x1="27222" y1="63611" x2="27222" y2="63611"/>
                          <a14:foregroundMark x1="25185" y1="39722" x2="25185" y2="39722"/>
                          <a14:foregroundMark x1="28704" y1="85000" x2="28704" y2="85000"/>
                          <a14:foregroundMark x1="26111" y1="92500" x2="26111" y2="92500"/>
                          <a14:foregroundMark x1="28704" y1="86806" x2="28704" y2="86806"/>
                          <a14:foregroundMark x1="28704" y1="83194" x2="28704" y2="83194"/>
                          <a14:foregroundMark x1="28704" y1="79167" x2="28704" y2="79167"/>
                          <a14:foregroundMark x1="28148" y1="76667" x2="28148" y2="76667"/>
                          <a14:foregroundMark x1="27593" y1="74028" x2="27593" y2="74028"/>
                          <a14:foregroundMark x1="27593" y1="70139" x2="27593" y2="70139"/>
                          <a14:foregroundMark x1="26667" y1="61389" x2="26667" y2="61389"/>
                          <a14:foregroundMark x1="25741" y1="56389" x2="25741" y2="56389"/>
                          <a14:foregroundMark x1="25741" y1="51944" x2="25741" y2="51944"/>
                          <a14:backgroundMark x1="12037" y1="39444" x2="12037" y2="39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3303" y="1143030"/>
              <a:ext cx="3327834" cy="443711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62FAAB-5C8F-447A-942A-7A02402BCB07}"/>
              </a:ext>
            </a:extLst>
          </p:cNvPr>
          <p:cNvGrpSpPr/>
          <p:nvPr/>
        </p:nvGrpSpPr>
        <p:grpSpPr>
          <a:xfrm>
            <a:off x="1764722" y="1163929"/>
            <a:ext cx="5718306" cy="4780628"/>
            <a:chOff x="1764722" y="1163929"/>
            <a:chExt cx="5718306" cy="47806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6617FA-5F0F-4444-8F31-585ED5EACBA3}"/>
                </a:ext>
              </a:extLst>
            </p:cNvPr>
            <p:cNvSpPr/>
            <p:nvPr/>
          </p:nvSpPr>
          <p:spPr>
            <a:xfrm>
              <a:off x="1764722" y="1314727"/>
              <a:ext cx="5718306" cy="44371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 descr="A picture containing clothing&#10;&#10;Description automatically generated">
              <a:extLst>
                <a:ext uri="{FF2B5EF4-FFF2-40B4-BE49-F238E27FC236}">
                  <a16:creationId xmlns:a16="http://schemas.microsoft.com/office/drawing/2014/main" id="{8D5816CC-71D0-448D-A5BB-4BFF38C1C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028" b="90000" l="9955" r="89819">
                          <a14:foregroundMark x1="34615" y1="78194" x2="34615" y2="78194"/>
                          <a14:foregroundMark x1="62217" y1="90000" x2="62217" y2="90000"/>
                          <a14:foregroundMark x1="69231" y1="15417" x2="69231" y2="15417"/>
                          <a14:foregroundMark x1="64706" y1="9028" x2="64706" y2="9028"/>
                          <a14:foregroundMark x1="32353" y1="20278" x2="32353" y2="20278"/>
                          <a14:foregroundMark x1="24887" y1="23056" x2="24887" y2="23056"/>
                          <a14:foregroundMark x1="35068" y1="66944" x2="35068" y2="66944"/>
                          <a14:foregroundMark x1="35068" y1="68333" x2="35068" y2="68333"/>
                          <a14:foregroundMark x1="35068" y1="70972" x2="35068" y2="70972"/>
                          <a14:foregroundMark x1="35068" y1="69444" x2="35068" y2="69444"/>
                          <a14:foregroundMark x1="35068" y1="69444" x2="35068" y2="69444"/>
                          <a14:foregroundMark x1="35068" y1="70139" x2="35068" y2="70139"/>
                          <a14:foregroundMark x1="35068" y1="71667" x2="35068" y2="71667"/>
                          <a14:foregroundMark x1="35068" y1="67639" x2="35068" y2="67639"/>
                          <a14:foregroundMark x1="35068" y1="67639" x2="35068" y2="67639"/>
                          <a14:foregroundMark x1="35068" y1="66944" x2="35068" y2="66944"/>
                          <a14:foregroundMark x1="35068" y1="66111" x2="35068" y2="66111"/>
                          <a14:foregroundMark x1="35068" y1="65417" x2="35068" y2="65417"/>
                          <a14:foregroundMark x1="35068" y1="65000" x2="35068" y2="65000"/>
                          <a14:foregroundMark x1="35068" y1="79444" x2="35068" y2="79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1651" y="1163929"/>
              <a:ext cx="2934774" cy="478062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98F809D-3995-4C80-8700-63B72BA980A4}"/>
              </a:ext>
            </a:extLst>
          </p:cNvPr>
          <p:cNvGrpSpPr/>
          <p:nvPr/>
        </p:nvGrpSpPr>
        <p:grpSpPr>
          <a:xfrm>
            <a:off x="1764722" y="1325207"/>
            <a:ext cx="5718306" cy="4437112"/>
            <a:chOff x="1764722" y="1325207"/>
            <a:chExt cx="5718306" cy="443711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82D7359-F52C-4A85-8C56-B7A53C538789}"/>
                </a:ext>
              </a:extLst>
            </p:cNvPr>
            <p:cNvSpPr/>
            <p:nvPr/>
          </p:nvSpPr>
          <p:spPr>
            <a:xfrm>
              <a:off x="1764722" y="1325207"/>
              <a:ext cx="5718306" cy="4437112"/>
            </a:xfrm>
            <a:prstGeom prst="rect">
              <a:avLst/>
            </a:prstGeom>
            <a:solidFill>
              <a:srgbClr val="008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 descr="A picture containing toy&#10;&#10;Description automatically generated">
              <a:extLst>
                <a:ext uri="{FF2B5EF4-FFF2-40B4-BE49-F238E27FC236}">
                  <a16:creationId xmlns:a16="http://schemas.microsoft.com/office/drawing/2014/main" id="{14235734-BC06-499A-894F-9E75CA8A1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6585" y="1671745"/>
              <a:ext cx="1930524" cy="386104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F5302E-38C6-4981-A977-50024AC6E912}"/>
              </a:ext>
            </a:extLst>
          </p:cNvPr>
          <p:cNvGrpSpPr/>
          <p:nvPr/>
        </p:nvGrpSpPr>
        <p:grpSpPr>
          <a:xfrm>
            <a:off x="1764722" y="1310213"/>
            <a:ext cx="5718306" cy="4437112"/>
            <a:chOff x="1764722" y="1310213"/>
            <a:chExt cx="5718306" cy="443711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9A755A8-29BB-4062-84CD-226A0F577119}"/>
                </a:ext>
              </a:extLst>
            </p:cNvPr>
            <p:cNvSpPr/>
            <p:nvPr/>
          </p:nvSpPr>
          <p:spPr>
            <a:xfrm>
              <a:off x="1764722" y="1310213"/>
              <a:ext cx="5718306" cy="4437112"/>
            </a:xfrm>
            <a:prstGeom prst="rect">
              <a:avLst/>
            </a:prstGeom>
            <a:solidFill>
              <a:srgbClr val="DE28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8FC3FB0-7821-4E24-82A6-CD031B600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3431" y="1497803"/>
              <a:ext cx="2045960" cy="4091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7080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6145586"/>
            <a:ext cx="1368152" cy="6247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633" y="6123982"/>
            <a:ext cx="4617733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Chwilio ac Achub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2DFB9-9F4F-47AE-9B22-16C1B7B41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0" r="914"/>
          <a:stretch>
            <a:fillRect/>
          </a:stretch>
        </p:blipFill>
        <p:spPr>
          <a:xfrm>
            <a:off x="963290" y="620688"/>
            <a:ext cx="7377339" cy="501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4195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6145586"/>
            <a:ext cx="1368152" cy="6247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27549" y="1772816"/>
            <a:ext cx="4288901" cy="3447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4400" b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Pa swydd ydych chi am ei gwneud pan fyddwch chi'n hŷn?</a:t>
            </a:r>
          </a:p>
        </p:txBody>
      </p:sp>
    </p:spTree>
    <p:extLst>
      <p:ext uri="{BB962C8B-B14F-4D97-AF65-F5344CB8AC3E}">
        <p14:creationId xmlns:p14="http://schemas.microsoft.com/office/powerpoint/2010/main" val="16669175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6145586"/>
            <a:ext cx="1368152" cy="624727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21AA21-E490-4591-A68F-2E31BC706BD3}"/>
              </a:ext>
            </a:extLst>
          </p:cNvPr>
          <p:cNvSpPr/>
          <p:nvPr/>
        </p:nvSpPr>
        <p:spPr>
          <a:xfrm>
            <a:off x="395536" y="1166842"/>
            <a:ext cx="2604197" cy="4485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3200" b="1">
                <a:solidFill>
                  <a:srgbClr val="E92D82"/>
                </a:solidFill>
              </a:rPr>
              <a:t>Ci Heddlu, Mojo: </a:t>
            </a:r>
          </a:p>
          <a:p>
            <a:endParaRPr lang="en-GB" sz="3200" b="1">
              <a:solidFill>
                <a:srgbClr val="E92D82"/>
              </a:solidFill>
            </a:endParaRPr>
          </a:p>
          <a:p>
            <a:pPr>
              <a:defRPr b="0" i="0"/>
            </a:pPr>
            <a:r>
              <a:rPr lang="1106" sz="3200" b="1">
                <a:solidFill>
                  <a:srgbClr val="008988"/>
                </a:solidFill>
                <a:hlinkClick r:id="rId4"/>
              </a:rPr>
              <a:t>https://www.youtube.com/watch?v=-8HegqOGhzs</a:t>
            </a:r>
            <a:endParaRPr lang="en-GB" sz="3200" b="1">
              <a:solidFill>
                <a:srgbClr val="008988"/>
              </a:solidFill>
            </a:endParaRPr>
          </a:p>
          <a:p>
            <a:endParaRPr lang="en-GB" sz="3200" b="1">
              <a:solidFill>
                <a:srgbClr val="008988"/>
              </a:solidFill>
            </a:endParaRPr>
          </a:p>
          <a:p>
            <a:endParaRPr lang="en-GB" sz="3200" b="1">
              <a:solidFill>
                <a:srgbClr val="00898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E329B9-7A2E-4B6C-A153-7CF987AB8D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404664"/>
            <a:ext cx="5698655" cy="54678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F5F42B-CC07-41B7-AD7A-7A0DB8000D12}"/>
              </a:ext>
            </a:extLst>
          </p:cNvPr>
          <p:cNvSpPr txBox="1"/>
          <p:nvPr/>
        </p:nvSpPr>
        <p:spPr>
          <a:xfrm>
            <a:off x="53608" y="6123982"/>
            <a:ext cx="1639711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Mojo</a:t>
            </a:r>
          </a:p>
        </p:txBody>
      </p:sp>
    </p:spTree>
    <p:extLst>
      <p:ext uri="{BB962C8B-B14F-4D97-AF65-F5344CB8AC3E}">
        <p14:creationId xmlns:p14="http://schemas.microsoft.com/office/powerpoint/2010/main" val="429254724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6145586"/>
            <a:ext cx="1368152" cy="624727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EDB7EC-94BA-48CD-A0AC-38929C046D77}"/>
              </a:ext>
            </a:extLst>
          </p:cNvPr>
          <p:cNvSpPr/>
          <p:nvPr/>
        </p:nvSpPr>
        <p:spPr>
          <a:xfrm>
            <a:off x="6012161" y="1268760"/>
            <a:ext cx="2539705" cy="4362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800" b="1">
                <a:solidFill>
                  <a:srgbClr val="E92D82"/>
                </a:solidFill>
                <a:latin typeface="Roboto"/>
              </a:rPr>
              <a:t>Ci Ymchwilio Tân Fforensig, Cracker:</a:t>
            </a:r>
          </a:p>
          <a:p>
            <a:endParaRPr lang="en-GB" sz="2800" b="1">
              <a:solidFill>
                <a:srgbClr val="E92D82"/>
              </a:solidFill>
              <a:latin typeface="Roboto"/>
            </a:endParaRPr>
          </a:p>
          <a:p>
            <a:pPr>
              <a:defRPr b="0" i="0"/>
            </a:pPr>
            <a:r>
              <a:rPr lang="1106" sz="2800" b="1">
                <a:solidFill>
                  <a:srgbClr val="0A0A0A"/>
                </a:solidFill>
                <a:latin typeface="Roboto"/>
                <a:hlinkClick r:id="rId4"/>
              </a:rPr>
              <a:t>https://www.youtube.com/watch?v=HLDoQY8DpV4</a:t>
            </a:r>
            <a:endParaRPr lang="en-GB" sz="2800" b="1">
              <a:solidFill>
                <a:srgbClr val="0A0A0A"/>
              </a:solidFill>
              <a:latin typeface="Roboto"/>
            </a:endParaRPr>
          </a:p>
          <a:p>
            <a:pPr>
              <a:defRPr b="0" i="0"/>
            </a:pPr>
            <a:r>
              <a:rPr lang="1106" sz="2800" b="1">
                <a:solidFill>
                  <a:srgbClr val="0A0A0A"/>
                </a:solidFill>
                <a:latin typeface="Roboto"/>
              </a:rPr>
              <a:t> </a:t>
            </a:r>
            <a:endParaRPr lang="en-GB" sz="28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9CFE06-B78B-4850-89B7-51D3F009E80B}"/>
              </a:ext>
            </a:extLst>
          </p:cNvPr>
          <p:cNvSpPr txBox="1"/>
          <p:nvPr/>
        </p:nvSpPr>
        <p:spPr>
          <a:xfrm>
            <a:off x="53175" y="6123982"/>
            <a:ext cx="2072623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3600" b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Cracker</a:t>
            </a:r>
          </a:p>
        </p:txBody>
      </p:sp>
      <p:pic>
        <p:nvPicPr>
          <p:cNvPr id="8" name="Picture 7" descr="A person and a dog posing for the camera&#10;&#10;Description automatically generated">
            <a:extLst>
              <a:ext uri="{FF2B5EF4-FFF2-40B4-BE49-F238E27FC236}">
                <a16:creationId xmlns:a16="http://schemas.microsoft.com/office/drawing/2014/main" id="{2460E1A3-E50C-4306-A768-8FA9E7B092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06" y="764704"/>
            <a:ext cx="489654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6954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6145586"/>
            <a:ext cx="1368152" cy="624727"/>
          </a:xfrm>
          <a:prstGeom prst="rect">
            <a:avLst/>
          </a:prstGeom>
          <a:noFill/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A20DD4AF-3C0C-4AD2-992F-1282D7648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r="7936"/>
          <a:stretch>
            <a:fillRect/>
          </a:stretch>
        </p:blipFill>
        <p:spPr bwMode="auto">
          <a:xfrm>
            <a:off x="5364089" y="956308"/>
            <a:ext cx="3744416" cy="4970463"/>
          </a:xfrm>
          <a:prstGeom prst="rect">
            <a:avLst/>
          </a:prstGeom>
          <a:noFill/>
          <a:ln w="25400">
            <a:noFill/>
            <a:rou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3C5BA8E-A96D-4B5A-BA28-3434C7413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267398" y="3672521"/>
            <a:ext cx="2233612" cy="2254250"/>
          </a:xfrm>
          <a:prstGeom prst="rect">
            <a:avLst/>
          </a:prstGeom>
          <a:noFill/>
          <a:ln w="25400">
            <a:noFill/>
            <a:round/>
          </a:ln>
        </p:spPr>
      </p:pic>
      <p:pic>
        <p:nvPicPr>
          <p:cNvPr id="6" name="Picture 3" descr="\\Falcon\user_data\Veterinary_Services\Community and Education\IMAGES\1_Animal_Image_Library\Cats\Archive\Kitten playing.jpg">
            <a:extLst>
              <a:ext uri="{FF2B5EF4-FFF2-40B4-BE49-F238E27FC236}">
                <a16:creationId xmlns:a16="http://schemas.microsoft.com/office/drawing/2014/main" id="{D852B4C6-ACC0-4524-BC59-B95A4DA05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19164" t="7909" r="8051" b="7080"/>
          <a:stretch>
            <a:fillRect/>
          </a:stretch>
        </p:blipFill>
        <p:spPr bwMode="auto">
          <a:xfrm>
            <a:off x="35496" y="2435736"/>
            <a:ext cx="3008388" cy="345598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CED51B-1986-496D-A136-58EFAEA24FBE}"/>
              </a:ext>
            </a:extLst>
          </p:cNvPr>
          <p:cNvSpPr/>
          <p:nvPr/>
        </p:nvSpPr>
        <p:spPr>
          <a:xfrm>
            <a:off x="1909663" y="973492"/>
            <a:ext cx="4757281" cy="1006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 b="0" i="0"/>
            </a:pPr>
            <a:r>
              <a:rPr lang="1106" sz="600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30C09E"/>
                </a:solidFill>
                <a:latin typeface="Comic Sans MS" panose="030F0702030302020204" pitchFamily="66" charset="0"/>
                <a:cs typeface="Arial" pitchFamily="34" charset="0"/>
              </a:rPr>
              <a:t>Diolch!</a:t>
            </a:r>
          </a:p>
        </p:txBody>
      </p:sp>
    </p:spTree>
    <p:extLst>
      <p:ext uri="{BB962C8B-B14F-4D97-AF65-F5344CB8AC3E}">
        <p14:creationId xmlns:p14="http://schemas.microsoft.com/office/powerpoint/2010/main" val="8532863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6145586"/>
            <a:ext cx="1368152" cy="624727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C8C404-9E85-455D-A7FE-0E68FF6264FD}"/>
              </a:ext>
            </a:extLst>
          </p:cNvPr>
          <p:cNvSpPr/>
          <p:nvPr/>
        </p:nvSpPr>
        <p:spPr>
          <a:xfrm>
            <a:off x="395536" y="2852935"/>
            <a:ext cx="2448272" cy="2811941"/>
          </a:xfrm>
          <a:prstGeom prst="rect">
            <a:avLst/>
          </a:prstGeom>
          <a:solidFill>
            <a:schemeClr val="bg1"/>
          </a:solidFill>
          <a:ln w="571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r>
              <a:rPr lang="1106"/>
              <a:t>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DCF9F-AC02-4795-914D-5160D245C334}"/>
              </a:ext>
            </a:extLst>
          </p:cNvPr>
          <p:cNvSpPr/>
          <p:nvPr/>
        </p:nvSpPr>
        <p:spPr>
          <a:xfrm>
            <a:off x="3347864" y="2852934"/>
            <a:ext cx="2448272" cy="2808313"/>
          </a:xfrm>
          <a:prstGeom prst="rect">
            <a:avLst/>
          </a:prstGeom>
          <a:solidFill>
            <a:schemeClr val="bg1"/>
          </a:solidFill>
          <a:ln w="571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8E7E7-4EAC-4750-BCC1-AB7FE712EF2F}"/>
              </a:ext>
            </a:extLst>
          </p:cNvPr>
          <p:cNvSpPr/>
          <p:nvPr/>
        </p:nvSpPr>
        <p:spPr>
          <a:xfrm>
            <a:off x="6286438" y="2852933"/>
            <a:ext cx="2462026" cy="2809689"/>
          </a:xfrm>
          <a:prstGeom prst="rect">
            <a:avLst/>
          </a:prstGeom>
          <a:solidFill>
            <a:schemeClr val="bg1"/>
          </a:solidFill>
          <a:ln w="571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7A6CC2-48C7-4C23-A545-FEE4426CF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85" y="2996952"/>
            <a:ext cx="732433" cy="705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288171-B464-4C43-8311-FF3F6F1A0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45" y="2996952"/>
            <a:ext cx="732433" cy="705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09B25A-8932-408E-A1F0-B5581AC23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47" y="3000017"/>
            <a:ext cx="732433" cy="7055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5712CB-B515-4760-BD68-4AEE8F969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13" y="2993887"/>
            <a:ext cx="732433" cy="7055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9F2862-5749-40A1-9955-068E593C59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996952"/>
            <a:ext cx="729251" cy="7025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0D1FC4-891B-4556-B0CA-6A2710E91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993887"/>
            <a:ext cx="732433" cy="7055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F2E593D-06E2-4B34-99E0-0E1C156A2391}"/>
              </a:ext>
            </a:extLst>
          </p:cNvPr>
          <p:cNvSpPr txBox="1"/>
          <p:nvPr/>
        </p:nvSpPr>
        <p:spPr>
          <a:xfrm>
            <a:off x="382069" y="521257"/>
            <a:ext cx="3363493" cy="39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106" sz="2000" b="1">
                <a:solidFill>
                  <a:srgbClr val="008080"/>
                </a:solidFill>
                <a:latin typeface="Comic Sans MS" panose="030F0702030302020204" pitchFamily="66" charset="0"/>
              </a:rPr>
              <a:t>Amcanion Dysgu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D2AED2-5AE6-47D6-B48D-8FBFB9ADB825}"/>
              </a:ext>
            </a:extLst>
          </p:cNvPr>
          <p:cNvSpPr txBox="1"/>
          <p:nvPr/>
        </p:nvSpPr>
        <p:spPr>
          <a:xfrm>
            <a:off x="363825" y="2313272"/>
            <a:ext cx="3363493" cy="39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106" sz="2000" b="1">
                <a:solidFill>
                  <a:srgbClr val="FF0066"/>
                </a:solidFill>
                <a:latin typeface="Comic Sans MS" panose="030F0702030302020204" pitchFamily="66" charset="0"/>
              </a:rPr>
              <a:t>Deilliannau dysgu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ACE263-8752-465E-8F42-9A974AC001AB}"/>
              </a:ext>
            </a:extLst>
          </p:cNvPr>
          <p:cNvSpPr txBox="1"/>
          <p:nvPr/>
        </p:nvSpPr>
        <p:spPr>
          <a:xfrm>
            <a:off x="405278" y="3757673"/>
            <a:ext cx="2450720" cy="192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2400">
                <a:latin typeface="Comic Sans MS" panose="030F0702030302020204" pitchFamily="66" charset="0"/>
              </a:rPr>
              <a:t>Rwy'n gwybod bod llawer o swyddi lle galla i weithio gydag anifeiliaid.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CB995B-ACC5-4277-9C71-89D7E6BC0485}"/>
              </a:ext>
            </a:extLst>
          </p:cNvPr>
          <p:cNvSpPr txBox="1"/>
          <p:nvPr/>
        </p:nvSpPr>
        <p:spPr>
          <a:xfrm>
            <a:off x="3360054" y="3757673"/>
            <a:ext cx="243608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2200">
                <a:latin typeface="Comic Sans MS" panose="030F0702030302020204" pitchFamily="66" charset="0"/>
              </a:rPr>
              <a:t>Rwy'n gallu disgrifio rhai o'r swyddi lle galla i weithio gydag anifeiliaid.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A86D3-4C56-4FF3-BEE9-559848918E0A}"/>
              </a:ext>
            </a:extLst>
          </p:cNvPr>
          <p:cNvSpPr txBox="1"/>
          <p:nvPr/>
        </p:nvSpPr>
        <p:spPr>
          <a:xfrm>
            <a:off x="6286438" y="3938085"/>
            <a:ext cx="24620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2200">
                <a:latin typeface="Comic Sans MS" panose="030F0702030302020204" pitchFamily="66" charset="0"/>
              </a:rPr>
              <a:t>Rwy'n deall bod angen i mi weithio'n galed i gael y swydd rwyf am ei chael.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D776C1-248D-4A8F-8EA6-D0D6BB11C170}"/>
              </a:ext>
            </a:extLst>
          </p:cNvPr>
          <p:cNvSpPr txBox="1"/>
          <p:nvPr/>
        </p:nvSpPr>
        <p:spPr>
          <a:xfrm>
            <a:off x="125761" y="945585"/>
            <a:ext cx="9257984" cy="39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106" sz="2000">
                <a:latin typeface="Comic Sans MS" panose="030F0702030302020204" pitchFamily="66" charset="0"/>
              </a:rPr>
              <a:t>Byddaf yn </a:t>
            </a:r>
            <a:r>
              <a:rPr lang="cy-GB" sz="2000">
                <a:latin typeface="Comic Sans MS" panose="030F0702030302020204" pitchFamily="66" charset="0"/>
              </a:rPr>
              <a:t>deall</a:t>
            </a:r>
            <a:r>
              <a:rPr lang="1106" sz="2000">
                <a:latin typeface="Comic Sans MS" panose="030F0702030302020204" pitchFamily="66" charset="0"/>
              </a:rPr>
              <a:t> bod llawer o swyddi lle galla i weithio gydag anifeiliaid.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66CBBC-E218-4821-AA7B-17B1DECE25FC}"/>
              </a:ext>
            </a:extLst>
          </p:cNvPr>
          <p:cNvSpPr txBox="1"/>
          <p:nvPr/>
        </p:nvSpPr>
        <p:spPr>
          <a:xfrm>
            <a:off x="125761" y="1429373"/>
            <a:ext cx="9257984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106" sz="2000">
                <a:latin typeface="Comic Sans MS" panose="030F0702030302020204" pitchFamily="66" charset="0"/>
              </a:rPr>
              <a:t>Rwy'n deall y bydd rhaid i mi weithio'n galed yn yr ysgol i gael y swydd </a:t>
            </a:r>
            <a:endParaRPr lang="cy-GB" sz="2000">
              <a:latin typeface="Comic Sans MS" panose="030F0702030302020204" pitchFamily="66" charset="0"/>
            </a:endParaRPr>
          </a:p>
          <a:p>
            <a:pPr>
              <a:defRPr b="0" i="0"/>
            </a:pPr>
            <a:r>
              <a:rPr lang="1106" sz="2000">
                <a:latin typeface="Comic Sans MS" panose="030F0702030302020204" pitchFamily="66" charset="0"/>
              </a:rPr>
              <a:t>rwyf am ei chael.</a:t>
            </a:r>
          </a:p>
        </p:txBody>
      </p:sp>
    </p:spTree>
    <p:extLst>
      <p:ext uri="{BB962C8B-B14F-4D97-AF65-F5344CB8AC3E}">
        <p14:creationId xmlns:p14="http://schemas.microsoft.com/office/powerpoint/2010/main" val="30478814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6145586"/>
            <a:ext cx="1368152" cy="6247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27549" y="1772816"/>
            <a:ext cx="42889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4400" b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Faint o swyddi </a:t>
            </a:r>
            <a:r>
              <a:rPr lang="cy-GB" sz="4400" b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sy’n ymwneud</a:t>
            </a:r>
            <a:r>
              <a:rPr lang="1106" sz="4400" b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ag anifeiliaid allwch chi eu henwi?</a:t>
            </a:r>
          </a:p>
        </p:txBody>
      </p:sp>
    </p:spTree>
    <p:extLst>
      <p:ext uri="{BB962C8B-B14F-4D97-AF65-F5344CB8AC3E}">
        <p14:creationId xmlns:p14="http://schemas.microsoft.com/office/powerpoint/2010/main" val="139536803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6145586"/>
            <a:ext cx="1368152" cy="6247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-214154" y="6062427"/>
            <a:ext cx="2913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40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Milfeddyg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EC6368-2D81-41AD-8AAD-D45F91AD7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596336" cy="504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7181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6145586"/>
            <a:ext cx="1368152" cy="6247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-214154" y="6062427"/>
            <a:ext cx="3418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40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Milfeddyg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0AA34-6A77-4FCF-8DBC-A7EBDBA56B86}"/>
              </a:ext>
            </a:extLst>
          </p:cNvPr>
          <p:cNvSpPr txBox="1"/>
          <p:nvPr/>
        </p:nvSpPr>
        <p:spPr>
          <a:xfrm>
            <a:off x="205762" y="440695"/>
            <a:ext cx="8732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400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I hyfforddi fel Milfeddyg, bydd angen: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30E61C-EF3A-4ED3-AC08-8CFDDFDEF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2880320" cy="43204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C85B55-90C4-411E-A1AC-8B015A4D26B8}"/>
              </a:ext>
            </a:extLst>
          </p:cNvPr>
          <p:cNvSpPr txBox="1"/>
          <p:nvPr/>
        </p:nvSpPr>
        <p:spPr>
          <a:xfrm>
            <a:off x="3635895" y="1627909"/>
            <a:ext cx="5302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2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   Gradd filfeddygol o brifysgol gydnabyddedig.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F56718-1B32-4188-B8BA-7C486FE1400C}"/>
              </a:ext>
            </a:extLst>
          </p:cNvPr>
          <p:cNvCxnSpPr/>
          <p:nvPr/>
        </p:nvCxnSpPr>
        <p:spPr>
          <a:xfrm>
            <a:off x="4754180" y="2589256"/>
            <a:ext cx="3638056" cy="0"/>
          </a:xfrm>
          <a:prstGeom prst="line">
            <a:avLst/>
          </a:prstGeom>
          <a:ln w="381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928A866-F89D-4A15-BC30-4ED2B24E5517}"/>
              </a:ext>
            </a:extLst>
          </p:cNvPr>
          <p:cNvSpPr txBox="1"/>
          <p:nvPr/>
        </p:nvSpPr>
        <p:spPr>
          <a:xfrm>
            <a:off x="3425767" y="2774022"/>
            <a:ext cx="5660702" cy="1433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220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    Cymwysterau Safon Uwch neu gyfwerth mewn Bioleg, Cemeg a naill ai </a:t>
            </a:r>
            <a:endParaRPr lang="cy-GB" sz="220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b="0" i="0"/>
            </a:pPr>
            <a:r>
              <a:rPr lang="1106" sz="220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Mathemateg neu Ffiseg.</a:t>
            </a:r>
          </a:p>
          <a:p>
            <a:pPr algn="ctr"/>
            <a:endParaRPr lang="en-GB" sz="220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AD2DC5-6752-4536-867E-F5DA07D4EC8D}"/>
              </a:ext>
            </a:extLst>
          </p:cNvPr>
          <p:cNvSpPr txBox="1"/>
          <p:nvPr/>
        </p:nvSpPr>
        <p:spPr>
          <a:xfrm>
            <a:off x="3935508" y="4421477"/>
            <a:ext cx="4772315" cy="76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220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Profiad o weithio gydag anifeiliaid, mewn milfeddygfa os oes modd.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87F69A-A628-49FB-8363-260E21BAD547}"/>
              </a:ext>
            </a:extLst>
          </p:cNvPr>
          <p:cNvCxnSpPr/>
          <p:nvPr/>
        </p:nvCxnSpPr>
        <p:spPr>
          <a:xfrm>
            <a:off x="4754180" y="4029416"/>
            <a:ext cx="3638056" cy="0"/>
          </a:xfrm>
          <a:prstGeom prst="line">
            <a:avLst/>
          </a:prstGeom>
          <a:ln w="381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346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6145586"/>
            <a:ext cx="1368152" cy="6247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-215666" y="6062427"/>
            <a:ext cx="5867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40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Nyrs Filfeddygol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484FFF-368B-49C9-BB12-484C44F9F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22" y="476672"/>
            <a:ext cx="7812360" cy="519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8012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6145586"/>
            <a:ext cx="1368152" cy="6247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-215595" y="6062427"/>
            <a:ext cx="4787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40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Nyrs Filfeddygol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66FB0A-CA2F-4FC6-8FDB-7B73000BAD3C}"/>
              </a:ext>
            </a:extLst>
          </p:cNvPr>
          <p:cNvSpPr txBox="1"/>
          <p:nvPr/>
        </p:nvSpPr>
        <p:spPr>
          <a:xfrm>
            <a:off x="104155" y="423878"/>
            <a:ext cx="88603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350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I hyfforddi fel Nyrs Filfeddygol, bydd angen: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461F5-292E-4705-A6AE-7B0A628D3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26901" r="29000" b="14300"/>
          <a:stretch>
            <a:fillRect/>
          </a:stretch>
        </p:blipFill>
        <p:spPr>
          <a:xfrm>
            <a:off x="5405894" y="1451017"/>
            <a:ext cx="3154322" cy="43083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80848D-1921-46EA-9AFE-1425DABDE37C}"/>
              </a:ext>
            </a:extLst>
          </p:cNvPr>
          <p:cNvSpPr txBox="1"/>
          <p:nvPr/>
        </p:nvSpPr>
        <p:spPr>
          <a:xfrm>
            <a:off x="230369" y="1553624"/>
            <a:ext cx="4650814" cy="76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2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Diploma neu Radd mewn Nyrsio Milfeddygol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03487B-D407-4A66-9F9B-2F98A576D19E}"/>
              </a:ext>
            </a:extLst>
          </p:cNvPr>
          <p:cNvCxnSpPr/>
          <p:nvPr/>
        </p:nvCxnSpPr>
        <p:spPr>
          <a:xfrm>
            <a:off x="933436" y="2420888"/>
            <a:ext cx="3638056" cy="0"/>
          </a:xfrm>
          <a:prstGeom prst="line">
            <a:avLst/>
          </a:prstGeom>
          <a:ln w="381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707E92F-69E0-451E-A049-CA4ED83B50AC}"/>
              </a:ext>
            </a:extLst>
          </p:cNvPr>
          <p:cNvSpPr txBox="1"/>
          <p:nvPr/>
        </p:nvSpPr>
        <p:spPr>
          <a:xfrm>
            <a:off x="249216" y="2644727"/>
            <a:ext cx="4613121" cy="1098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220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5 TGAU neu gyfwerth</a:t>
            </a:r>
            <a:r>
              <a:rPr lang="cy-GB" sz="220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, gr</a:t>
            </a:r>
            <a:r>
              <a:rPr lang="1106" sz="220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add C neu uwch, yn cynnwys Saesneg </a:t>
            </a:r>
          </a:p>
          <a:p>
            <a:pPr algn="ctr"/>
            <a:endParaRPr lang="en-GB" sz="220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6FCB21-C88B-4CCD-BF5C-5E5EA04B49A4}"/>
              </a:ext>
            </a:extLst>
          </p:cNvPr>
          <p:cNvSpPr txBox="1"/>
          <p:nvPr/>
        </p:nvSpPr>
        <p:spPr>
          <a:xfrm>
            <a:off x="104155" y="4168200"/>
            <a:ext cx="5050158" cy="1433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220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Profiad gwaith perthnasol. Gallai hyn fod fel gwirfoddolwr mewn milfeddygfa, llety cŵn lleol, canolfan lles anifeiliaid neu elusen anifeiliaid.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6CA128-F63B-4B82-852F-4E9753616A51}"/>
              </a:ext>
            </a:extLst>
          </p:cNvPr>
          <p:cNvCxnSpPr/>
          <p:nvPr/>
        </p:nvCxnSpPr>
        <p:spPr>
          <a:xfrm>
            <a:off x="933436" y="3933056"/>
            <a:ext cx="3638056" cy="0"/>
          </a:xfrm>
          <a:prstGeom prst="line">
            <a:avLst/>
          </a:prstGeom>
          <a:ln w="381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938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6145586"/>
            <a:ext cx="1368152" cy="6247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-218766" y="6062427"/>
            <a:ext cx="7868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sz="40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Cynorthwyydd Gofal Anifeiliaid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F322E-019C-42A4-BCB3-B273DB2B4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7" t="12129" r="20933" b="6360"/>
          <a:stretch>
            <a:fillRect/>
          </a:stretch>
        </p:blipFill>
        <p:spPr>
          <a:xfrm>
            <a:off x="1619672" y="404664"/>
            <a:ext cx="602980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9199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4.09"/>
  <p:tag name="AS_TITLE" val="Aspose.Slides for .NET 4.0 Client Profile"/>
  <p:tag name="AS_VERSION" val="18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6978</TotalTime>
  <Words>1719</Words>
  <Application>Microsoft Office PowerPoint</Application>
  <PresentationFormat>Sioe Ar-sgrin (4:3)</PresentationFormat>
  <Paragraphs>119</Paragraphs>
  <Slides>24</Slides>
  <Notes>24</Notes>
  <HiddenSlides>0</HiddenSlides>
  <MMClips>0</MMClips>
  <ScaleCrop>false</ScaleCrop>
  <HeadingPairs>
    <vt:vector size="6" baseType="variant">
      <vt:variant>
        <vt:lpstr>Ffontiau a Ddefnyddiwyd</vt:lpstr>
      </vt:variant>
      <vt:variant>
        <vt:i4>4</vt:i4>
      </vt:variant>
      <vt:variant>
        <vt:lpstr>Thema</vt:lpstr>
      </vt:variant>
      <vt:variant>
        <vt:i4>1</vt:i4>
      </vt:variant>
      <vt:variant>
        <vt:lpstr>Teitlau Sleidiau</vt:lpstr>
      </vt:variant>
      <vt:variant>
        <vt:i4>24</vt:i4>
      </vt:variant>
    </vt:vector>
  </HeadingPairs>
  <TitlesOfParts>
    <vt:vector size="29" baseType="lpstr">
      <vt:lpstr>Arial</vt:lpstr>
      <vt:lpstr>Calibri</vt:lpstr>
      <vt:lpstr>Comic Sans MS</vt:lpstr>
      <vt:lpstr>Roboto</vt:lpstr>
      <vt:lpstr>Office Theme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</vt:vector>
  </TitlesOfParts>
  <Company>pdsa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Baggott_A</dc:creator>
  <cp:lastModifiedBy>Gareth Wood</cp:lastModifiedBy>
  <cp:revision>391</cp:revision>
  <cp:lastPrinted>2017-03-23T10:04:34Z</cp:lastPrinted>
  <dcterms:created xsi:type="dcterms:W3CDTF">2016-02-03T15:07:55Z</dcterms:created>
  <dcterms:modified xsi:type="dcterms:W3CDTF">2021-10-26T10:31:02Z</dcterms:modified>
</cp:coreProperties>
</file>