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80" r:id="rId5"/>
    <p:sldId id="283" r:id="rId6"/>
    <p:sldId id="281" r:id="rId7"/>
    <p:sldId id="367" r:id="rId8"/>
    <p:sldId id="282" r:id="rId9"/>
    <p:sldId id="349" r:id="rId10"/>
    <p:sldId id="350" r:id="rId11"/>
    <p:sldId id="359" r:id="rId12"/>
    <p:sldId id="360" r:id="rId13"/>
    <p:sldId id="353" r:id="rId14"/>
    <p:sldId id="286" r:id="rId15"/>
    <p:sldId id="287" r:id="rId16"/>
    <p:sldId id="355" r:id="rId17"/>
    <p:sldId id="288" r:id="rId18"/>
    <p:sldId id="352" r:id="rId19"/>
    <p:sldId id="289" r:id="rId20"/>
    <p:sldId id="362" r:id="rId21"/>
    <p:sldId id="363" r:id="rId22"/>
    <p:sldId id="364" r:id="rId23"/>
    <p:sldId id="365" r:id="rId24"/>
    <p:sldId id="366" r:id="rId25"/>
    <p:sldId id="285" r:id="rId26"/>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412" autoAdjust="0"/>
  </p:normalViewPr>
  <p:slideViewPr>
    <p:cSldViewPr>
      <p:cViewPr varScale="1">
        <p:scale>
          <a:sx n="32" d="100"/>
          <a:sy n="32" d="100"/>
        </p:scale>
        <p:origin x="306" y="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25/09/2018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17248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baseline cost to own a large dogs can</a:t>
            </a:r>
            <a:r>
              <a:rPr lang="en-GB" baseline="0" dirty="0"/>
              <a:t> be anything between £7,400 and £17,000. </a:t>
            </a:r>
            <a:r>
              <a:rPr lang="en-GB" dirty="0"/>
              <a:t>The actual cost of dog ownership is likely to be significantly higher once extra costs such as veterinary treatment, boarding fees, grooming and replacing accessories are taken into account. Additional costs to this baseline can be extremely variable from pet to pet and owner to owner.  Whilst it’s difficult to give a total cost of lifetime pet ownership, an estimate including some of these costs could bring the potential lifetime cost of dog ownership up to £33,000 depending on the size and breed of the dog.</a:t>
            </a: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196097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basic needs of a small dog to be met,</a:t>
            </a:r>
            <a:r>
              <a:rPr lang="en-GB" baseline="0" dirty="0"/>
              <a:t> you would need to spend between £6,500 and £12,000. That’s a minimum annual cost of £840. </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374771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a cat needs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0549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Cats cost approximately £12,000 dependent</a:t>
            </a:r>
            <a:r>
              <a:rPr lang="en-GB" baseline="0" dirty="0"/>
              <a:t> on life expectancy. To ensure your cat has their five welfare needs covered, you would need to spend in excess of £840 per year.</a:t>
            </a:r>
            <a:endParaRPr lang="en-GB" dirty="0"/>
          </a:p>
          <a:p>
            <a:r>
              <a:rPr lang="en-GB" dirty="0"/>
              <a:t>The actual cost of cat ownership is likely to be significantly higher once extra costs such as veterinary treatment, boarding fees, grooming and replacing accessories are taken into account. Additional costs to this baseline can be extremely variable from pet to pet and owner to owner.  Whilst it’s difficult to give a total cost of lifetime pet ownership, an estimate including some of these costs could bring the potential lifetime cost of cat ownership to around £24,000.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287464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rabbits</a:t>
            </a:r>
            <a:r>
              <a:rPr lang="en-GB" baseline="0" dirty="0">
                <a:latin typeface="Comic Sans MS" panose="030F0702030302020204" pitchFamily="66" charset="0"/>
              </a:rPr>
              <a:t> </a:t>
            </a:r>
            <a:r>
              <a:rPr lang="en-GB" dirty="0">
                <a:latin typeface="Comic Sans MS" panose="030F0702030302020204" pitchFamily="66" charset="0"/>
              </a:rPr>
              <a:t>need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408450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pair of r</a:t>
            </a:r>
            <a:r>
              <a:rPr lang="en-GB" dirty="0"/>
              <a:t>abbits would cost</a:t>
            </a:r>
            <a:r>
              <a:rPr lang="en-GB" baseline="0" dirty="0"/>
              <a:t> between £6,500 and £9,000 during their lifetimes. </a:t>
            </a:r>
            <a:endParaRPr lang="en-GB" dirty="0"/>
          </a:p>
          <a:p>
            <a:r>
              <a:rPr lang="en-GB" dirty="0"/>
              <a:t>Discuss – and remember you need a minimum of two rabbits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16</a:t>
            </a:fld>
            <a:endParaRPr lang="en-GB"/>
          </a:p>
        </p:txBody>
      </p:sp>
    </p:spTree>
    <p:extLst>
      <p:ext uri="{BB962C8B-B14F-4D97-AF65-F5344CB8AC3E}">
        <p14:creationId xmlns:p14="http://schemas.microsoft.com/office/powerpoint/2010/main" val="117351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the shopping list template</a:t>
            </a:r>
            <a:r>
              <a:rPr lang="en-GB" baseline="0" dirty="0"/>
              <a:t> (one per group) and explain that the pupils will be working out how much some of the basic items cost for each pet. Explain that they may need to use a calculator (depending on age and ability). Low ability children can just write the amounts in without adding them up.</a:t>
            </a:r>
          </a:p>
          <a:p>
            <a:r>
              <a:rPr lang="en-GB" baseline="0" dirty="0"/>
              <a:t>You’ll need to display the following slide during the task. </a:t>
            </a: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93240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Leave this slide up during the activity. They’ll need</a:t>
            </a:r>
            <a:r>
              <a:rPr lang="en-GB" baseline="0" dirty="0"/>
              <a:t> this slide in order to fill out their lists. </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303234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total</a:t>
            </a:r>
            <a:r>
              <a:rPr lang="en-GB" baseline="0" dirty="0"/>
              <a:t> amount for each list and ask the pupils if they got the same answer.</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19</a:t>
            </a:fld>
            <a:endParaRPr lang="en-GB"/>
          </a:p>
        </p:txBody>
      </p:sp>
    </p:spTree>
    <p:extLst>
      <p:ext uri="{BB962C8B-B14F-4D97-AF65-F5344CB8AC3E}">
        <p14:creationId xmlns:p14="http://schemas.microsoft.com/office/powerpoint/2010/main" val="226636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a:solidFill>
                  <a:schemeClr val="tx1"/>
                </a:solidFill>
                <a:effectLst/>
                <a:latin typeface="+mn-lt"/>
                <a:ea typeface="+mn-ea"/>
                <a:cs typeface="+mn-cs"/>
              </a:rPr>
              <a:t>Name:</a:t>
            </a:r>
            <a:r>
              <a:rPr lang="en-GB" sz="1200" b="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Perci</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Species:</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Feline</a:t>
            </a:r>
          </a:p>
          <a:p>
            <a:r>
              <a:rPr lang="en-GB" sz="1200" b="1" kern="1200" dirty="0">
                <a:solidFill>
                  <a:schemeClr val="tx1"/>
                </a:solidFill>
                <a:effectLst/>
                <a:latin typeface="+mn-lt"/>
                <a:ea typeface="+mn-ea"/>
                <a:cs typeface="+mn-cs"/>
              </a:rPr>
              <a:t>Breed:</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Domestic Short-haired</a:t>
            </a:r>
          </a:p>
          <a:p>
            <a:r>
              <a:rPr lang="en-GB" sz="1200" b="1" kern="1200" dirty="0">
                <a:solidFill>
                  <a:schemeClr val="tx1"/>
                </a:solidFill>
                <a:effectLst/>
                <a:latin typeface="+mn-lt"/>
                <a:ea typeface="+mn-ea"/>
                <a:cs typeface="+mn-cs"/>
              </a:rPr>
              <a:t>Colour:</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Tabby</a:t>
            </a:r>
          </a:p>
          <a:p>
            <a:r>
              <a:rPr lang="en-GB" sz="1200" b="1" kern="1200" dirty="0">
                <a:solidFill>
                  <a:schemeClr val="tx1"/>
                </a:solidFill>
                <a:effectLst/>
                <a:latin typeface="+mn-lt"/>
                <a:ea typeface="+mn-ea"/>
                <a:cs typeface="+mn-cs"/>
              </a:rPr>
              <a:t>PDSA Vet :</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Chris Sherwood</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the two year old tabby cat was rushed to our Leicester Pet Hospital for emergency treatment, when he suffered life-threatening injuries after being hit by a car outside his house.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injuries were so severe that his owners were warned he may not survive the night. He was given analgesics and was treated for shock and made comfortable, before he could be x-rayed. His x-ray showed that he had broken three of his four legs!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Vet’s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suffered terrible injuries in the road accident - it’s rare for a cat to break as many as three legs. Although his injury means he might never be able to use his right back leg fully again, he’s a real fighter and has lots more life in him yet. We’re so pleased he’s making such a brilliant recovery.”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Owner’s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“I’m so grateful to the vets and nurses at the Pet Hospital in Leicester who did everything they could to save </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I wanted to give something back, so I set up a fundraising page to help raise money for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life-saving treatment. With the support of friends and family, we collected an amazing £1,300 for PDSA. I feel really happy that this will help other sick and injured pets, like </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who are in need of vet treatment.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20</a:t>
            </a:fld>
            <a:endParaRPr lang="en-GB"/>
          </a:p>
        </p:txBody>
      </p:sp>
    </p:spTree>
    <p:extLst>
      <p:ext uri="{BB962C8B-B14F-4D97-AF65-F5344CB8AC3E}">
        <p14:creationId xmlns:p14="http://schemas.microsoft.com/office/powerpoint/2010/main" val="106899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392537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Tell the pupils how much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bill would</a:t>
            </a:r>
            <a:r>
              <a:rPr lang="en-GB" sz="1200" kern="1200" baseline="0" dirty="0">
                <a:solidFill>
                  <a:schemeClr val="tx1"/>
                </a:solidFill>
                <a:effectLst/>
                <a:latin typeface="+mn-lt"/>
                <a:ea typeface="+mn-ea"/>
                <a:cs typeface="+mn-cs"/>
              </a:rPr>
              <a:t> have cost had his owner had to pay.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21</a:t>
            </a:fld>
            <a:endParaRPr lang="en-GB"/>
          </a:p>
        </p:txBody>
      </p:sp>
    </p:spTree>
    <p:extLst>
      <p:ext uri="{BB962C8B-B14F-4D97-AF65-F5344CB8AC3E}">
        <p14:creationId xmlns:p14="http://schemas.microsoft.com/office/powerpoint/2010/main" val="381910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22</a:t>
            </a:fld>
            <a:endParaRPr lang="en-GB">
              <a:cs typeface="Arial" charset="0"/>
            </a:endParaRPr>
          </a:p>
        </p:txBody>
      </p:sp>
    </p:spTree>
    <p:extLst>
      <p:ext uri="{BB962C8B-B14F-4D97-AF65-F5344CB8AC3E}">
        <p14:creationId xmlns:p14="http://schemas.microsoft.com/office/powerpoint/2010/main" val="78514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children about your pet(s) and share funny stories about them.</a:t>
            </a:r>
          </a:p>
          <a:p>
            <a:r>
              <a:rPr lang="en-GB" dirty="0"/>
              <a:t>Children have 30 seconds to tell the child next to them a funny story about their pet. If the child doesn't have a pet they could choose one from tv/film.</a:t>
            </a:r>
          </a:p>
          <a:p>
            <a:r>
              <a:rPr lang="en-GB" dirty="0"/>
              <a:t>Hear a few responses from class.</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4</a:t>
            </a:fld>
            <a:endParaRPr lang="en-GB" dirty="0"/>
          </a:p>
        </p:txBody>
      </p:sp>
    </p:spTree>
    <p:extLst>
      <p:ext uri="{BB962C8B-B14F-4D97-AF65-F5344CB8AC3E}">
        <p14:creationId xmlns:p14="http://schemas.microsoft.com/office/powerpoint/2010/main" val="31663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104146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guess what each letter stands for</a:t>
            </a:r>
            <a:r>
              <a:rPr lang="en-GB" baseline="0" dirty="0"/>
              <a:t> – use the image to support.</a:t>
            </a:r>
            <a:endParaRPr lang="en-GB" dirty="0"/>
          </a:p>
          <a:p>
            <a:endParaRPr lang="en-GB" dirty="0"/>
          </a:p>
          <a:p>
            <a:r>
              <a:rPr lang="en-GB" b="1" dirty="0"/>
              <a:t>Place &amp; Exercise</a:t>
            </a:r>
          </a:p>
          <a:p>
            <a:r>
              <a:rPr lang="en-GB" dirty="0"/>
              <a:t>How much space do you have for your pet? You might have the right type of enclosure for it, but does it have room to run around and exercise? Although this can be an issue for animals of any size, larger animals need lots of space and just because you have a cage that your large cat fits in doesn’t mean that it’s getting the exercise it needs to stay healthy and happy.</a:t>
            </a:r>
          </a:p>
          <a:p>
            <a:r>
              <a:rPr lang="en-GB" dirty="0"/>
              <a:t>Also, if you’re thinking of getting a dog, remember, they need to have at least two walks a day and time off the lead to run and play. Can you give them that?</a:t>
            </a:r>
          </a:p>
          <a:p>
            <a:r>
              <a:rPr lang="en-GB" b="1" dirty="0"/>
              <a:t>Time</a:t>
            </a:r>
          </a:p>
          <a:p>
            <a:r>
              <a:rPr lang="en-GB" dirty="0"/>
              <a:t>Pets take up lots of time and you need to make sure you can give them what they need. You’ll need time for feeding, cleaning and exercising, but you’ll also need to not leave them on their own for long periods of time. Can you do that?</a:t>
            </a:r>
          </a:p>
          <a:p>
            <a:r>
              <a:rPr lang="en-GB" b="1" dirty="0"/>
              <a:t>Spend</a:t>
            </a:r>
          </a:p>
          <a:p>
            <a:r>
              <a:rPr lang="en-GB" dirty="0"/>
              <a:t>Pets are expensive and even if you know you can buy the equipment and food you need, have you thought about vet bills? They’ll need to go at least once a year for vaccinations, worming etc, but more if they get poorly. The best pet owners make sure they get insurance for their pets in case they get sick. Can you do that?</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357928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the</a:t>
            </a:r>
            <a:r>
              <a:rPr lang="en-GB" baseline="0" dirty="0"/>
              <a:t> pupils doing their homework. E.g. If they didn’t do their Maths homework before a test, they might not pass or if they’ve missed a day of school, they need to catch up as they may have missed important information. </a:t>
            </a:r>
            <a:endParaRPr lang="en-GB" dirty="0"/>
          </a:p>
          <a:p>
            <a:endParaRPr lang="en-GB" dirty="0"/>
          </a:p>
          <a:p>
            <a:r>
              <a:rPr lang="en-GB" dirty="0"/>
              <a:t>No matter what type of animal you decide on, be sure to do some research before you get them, to make sure you know what they need to be healthy and happy. </a:t>
            </a:r>
          </a:p>
          <a:p>
            <a:endParaRPr lang="en-GB" dirty="0"/>
          </a:p>
          <a:p>
            <a:r>
              <a:rPr lang="en-GB" dirty="0"/>
              <a:t>Remember, that having a pet is a big responsibility. They are living creatures with needs that are similar to ours and they deserve the best life we can give them.</a:t>
            </a:r>
          </a:p>
          <a:p>
            <a:endParaRPr lang="en-GB" dirty="0"/>
          </a:p>
          <a:p>
            <a:r>
              <a:rPr lang="en-GB" dirty="0"/>
              <a:t>Unfortunately, rescue centres are full to bursting with pets that have been given up, either because their owners didn’t realise how much time, money and care they needed or because they got the wrong type of pet for them.</a:t>
            </a:r>
          </a:p>
          <a:p>
            <a:endParaRPr lang="en-GB" dirty="0"/>
          </a:p>
          <a:p>
            <a:r>
              <a:rPr lang="en-GB" dirty="0"/>
              <a:t>Make sure you do everything you can to be a responsible owner and give your pets a forever home.</a:t>
            </a: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4638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class what pets they have.</a:t>
            </a:r>
          </a:p>
          <a:p>
            <a:r>
              <a:rPr lang="en-GB" baseline="0" dirty="0"/>
              <a:t>This can be done in a number of ways depending on what outcome you want from the activity.</a:t>
            </a:r>
          </a:p>
          <a:p>
            <a:endParaRPr lang="en-GB" baseline="0" dirty="0"/>
          </a:p>
          <a:p>
            <a:pPr marL="171450" indent="-171450">
              <a:buFontTx/>
              <a:buChar char="-"/>
            </a:pPr>
            <a:r>
              <a:rPr lang="en-GB" baseline="0" dirty="0"/>
              <a:t>If this session was booked as a Maths focussed session, you may want to use the tally template sheet and get the children to walk around the class (either individually or in pairs) asking each other what pet they have. </a:t>
            </a:r>
          </a:p>
          <a:p>
            <a:pPr marL="171450" indent="-171450">
              <a:buFontTx/>
              <a:buChar char="-"/>
            </a:pPr>
            <a:r>
              <a:rPr lang="en-GB" baseline="0" dirty="0"/>
              <a:t>You could do a class vote on each image and ask the pupils to tell their partner about their pet for 30 seconds and then hear responses. </a:t>
            </a:r>
          </a:p>
          <a:p>
            <a:pPr marL="171450" indent="-171450">
              <a:buFontTx/>
              <a:buChar char="-"/>
            </a:pPr>
            <a:endParaRPr lang="en-GB" baseline="0" dirty="0"/>
          </a:p>
          <a:p>
            <a:pPr marL="0" indent="0">
              <a:buFontTx/>
              <a:buNone/>
            </a:pPr>
            <a:r>
              <a:rPr lang="en-GB" baseline="0" dirty="0"/>
              <a:t>Ask the pupils some questions following the task about their findings, such as:</a:t>
            </a:r>
          </a:p>
          <a:p>
            <a:pPr marL="171450" indent="-171450">
              <a:buFontTx/>
              <a:buChar char="-"/>
            </a:pPr>
            <a:r>
              <a:rPr lang="en-GB" baseline="0" dirty="0"/>
              <a:t>What is the most/least popular pet in their class?</a:t>
            </a:r>
          </a:p>
          <a:p>
            <a:pPr marL="171450" indent="-171450">
              <a:buFontTx/>
              <a:buChar char="-"/>
            </a:pPr>
            <a:r>
              <a:rPr lang="en-GB" baseline="0" dirty="0"/>
              <a:t>How many pupils own a cat/dog/rabbit? (there should have the same amount if they’ve asked every child in the class)</a:t>
            </a:r>
          </a:p>
          <a:p>
            <a:pPr marL="171450" indent="-171450">
              <a:buFontTx/>
              <a:buChar char="-"/>
            </a:pPr>
            <a:r>
              <a:rPr lang="en-GB" baseline="0" dirty="0"/>
              <a:t>How many pupils don’t own a pet at all?</a:t>
            </a:r>
          </a:p>
          <a:p>
            <a:pPr marL="0" indent="0">
              <a:buFontTx/>
              <a:buNone/>
            </a:pPr>
            <a:endParaRPr lang="en-GB" baseline="0" dirty="0"/>
          </a:p>
          <a:p>
            <a:pPr marL="0" indent="0">
              <a:buFontTx/>
              <a:buNone/>
            </a:pPr>
            <a:r>
              <a:rPr lang="en-GB" b="1" baseline="0" dirty="0"/>
              <a:t>Notes:</a:t>
            </a:r>
          </a:p>
          <a:p>
            <a:pPr marL="0" indent="0">
              <a:buFontTx/>
              <a:buNone/>
            </a:pPr>
            <a:r>
              <a:rPr lang="en-GB" baseline="0" dirty="0"/>
              <a:t>- If the room is cramped they could do the tally just in their groups rather than the whole class.</a:t>
            </a:r>
          </a:p>
          <a:p>
            <a:pPr marL="171450" indent="-171450">
              <a:buFontTx/>
              <a:buChar char="-"/>
            </a:pPr>
            <a:r>
              <a:rPr lang="en-GB" baseline="0" dirty="0"/>
              <a:t>If one pupil has multiples of one pet they should still only put one tally mark (otherwise you may end up with hundreds in the fish column!) </a:t>
            </a:r>
          </a:p>
          <a:p>
            <a:pPr marL="171450" indent="-171450">
              <a:buFontTx/>
              <a:buChar char="-"/>
            </a:pPr>
            <a:r>
              <a:rPr lang="en-GB" baseline="0" dirty="0"/>
              <a:t>You may need to show them how to do a tally</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277266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cats,</a:t>
            </a:r>
            <a:r>
              <a:rPr lang="en-GB" baseline="0" dirty="0"/>
              <a:t> dogs and rabbits are the most popular pets in the UK and at our PDSA hospitals.</a:t>
            </a:r>
            <a:endParaRPr lang="en-GB" dirty="0"/>
          </a:p>
          <a:p>
            <a:endParaRPr lang="en-GB" dirty="0"/>
          </a:p>
          <a:p>
            <a:r>
              <a:rPr lang="en-GB" dirty="0"/>
              <a:t>Ask if anyone knows how much</a:t>
            </a:r>
            <a:r>
              <a:rPr lang="en-GB" baseline="0" dirty="0"/>
              <a:t> 25% is (a quarter, one in four or 0.25). If they don’t know get 4 volunteers out at the front and give one of them a plush cat or dog. </a:t>
            </a:r>
            <a:endParaRPr lang="en-GB" dirty="0"/>
          </a:p>
          <a:p>
            <a:endParaRPr lang="en-GB" dirty="0"/>
          </a:p>
          <a:p>
            <a:r>
              <a:rPr lang="en-GB" dirty="0"/>
              <a:t>Estimated</a:t>
            </a:r>
            <a:r>
              <a:rPr lang="en-GB" baseline="0" dirty="0"/>
              <a:t> numbers from 2017 Paw:</a:t>
            </a:r>
          </a:p>
          <a:p>
            <a:r>
              <a:rPr lang="en-GB" baseline="0" dirty="0"/>
              <a:t>10.3 million cats</a:t>
            </a:r>
          </a:p>
          <a:p>
            <a:r>
              <a:rPr lang="en-GB" baseline="0" dirty="0"/>
              <a:t>9.3 million dogs</a:t>
            </a:r>
          </a:p>
          <a:p>
            <a:r>
              <a:rPr lang="en-GB" baseline="0" dirty="0"/>
              <a:t>1.1 million rabbits</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255208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a dog needs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277330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6.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37.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0.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8.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2.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37.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4.jpeg"/><Relationship Id="rId3" Type="http://schemas.openxmlformats.org/officeDocument/2006/relationships/image" Target="../media/image45.png"/><Relationship Id="rId21" Type="http://schemas.openxmlformats.org/officeDocument/2006/relationships/image" Target="../media/image60.jpg"/><Relationship Id="rId7" Type="http://schemas.microsoft.com/office/2007/relationships/hdphoto" Target="../media/hdphoto2.wdp"/><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63.jpeg"/><Relationship Id="rId2" Type="http://schemas.openxmlformats.org/officeDocument/2006/relationships/notesSlide" Target="../notesSlides/notesSlide17.xml"/><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slideLayout" Target="../slideLayouts/slideLayout3.xml"/><Relationship Id="rId6" Type="http://schemas.openxmlformats.org/officeDocument/2006/relationships/image" Target="../media/image47.png"/><Relationship Id="rId11" Type="http://schemas.microsoft.com/office/2007/relationships/hdphoto" Target="../media/hdphoto3.wdp"/><Relationship Id="rId24" Type="http://schemas.openxmlformats.org/officeDocument/2006/relationships/image" Target="../media/image62.jpeg"/><Relationship Id="rId5" Type="http://schemas.openxmlformats.org/officeDocument/2006/relationships/image" Target="../media/image46.jpeg"/><Relationship Id="rId15" Type="http://schemas.openxmlformats.org/officeDocument/2006/relationships/image" Target="../media/image54.jpeg"/><Relationship Id="rId23" Type="http://schemas.microsoft.com/office/2007/relationships/hdphoto" Target="../media/hdphoto4.wdp"/><Relationship Id="rId10" Type="http://schemas.openxmlformats.org/officeDocument/2006/relationships/image" Target="../media/image50.png"/><Relationship Id="rId19"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49.jpeg"/><Relationship Id="rId14" Type="http://schemas.openxmlformats.org/officeDocument/2006/relationships/image" Target="../media/image53.jpg"/><Relationship Id="rId22" Type="http://schemas.openxmlformats.org/officeDocument/2006/relationships/image" Target="../media/image61.png"/><Relationship Id="rId27"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868" y="1768378"/>
            <a:ext cx="35718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39" y="1981225"/>
            <a:ext cx="23574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131" y="3209772"/>
            <a:ext cx="3168352" cy="30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98428" y="829097"/>
            <a:ext cx="4071887" cy="1859309"/>
          </a:xfrm>
          <a:prstGeom prst="rect">
            <a:avLst/>
          </a:prstGeom>
          <a:noFill/>
        </p:spPr>
      </p:pic>
      <p:sp>
        <p:nvSpPr>
          <p:cNvPr id="6" name="TextBox 5"/>
          <p:cNvSpPr txBox="1"/>
          <p:nvPr/>
        </p:nvSpPr>
        <p:spPr>
          <a:xfrm>
            <a:off x="-72993" y="6760685"/>
            <a:ext cx="7312247"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The Cost of Keeping a Pet</a:t>
            </a:r>
          </a:p>
        </p:txBody>
      </p:sp>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704"/>
          <a:stretch/>
        </p:blipFill>
        <p:spPr bwMode="auto">
          <a:xfrm>
            <a:off x="2795389" y="1735022"/>
            <a:ext cx="4559326" cy="48293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12389" y="6829836"/>
            <a:ext cx="3755502" cy="548633"/>
          </a:xfrm>
        </p:spPr>
        <p:txBody>
          <a:bodyPr>
            <a:noAutofit/>
          </a:bodyPr>
          <a:lstStyle/>
          <a:p>
            <a:r>
              <a:rPr lang="en-GB" sz="3970" dirty="0">
                <a:latin typeface="Comic Sans MS" panose="030F0702030302020204" pitchFamily="66" charset="0"/>
              </a:rPr>
              <a:t>Dogs need…</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62792" y="6686951"/>
            <a:ext cx="1918219" cy="875900"/>
          </a:xfrm>
          <a:prstGeom prst="rect">
            <a:avLst/>
          </a:prstGeom>
          <a:noFill/>
        </p:spPr>
      </p:pic>
      <p:pic>
        <p:nvPicPr>
          <p:cNvPr id="5" name="Picture 5" descr="C:\Documents and Settings\Henson_A\My Documents\Amy's\Talkies\New Welfare Symbols\Companionship Icon.jpg"/>
          <p:cNvPicPr>
            <a:picLocks noChangeAspect="1" noChangeArrowheads="1"/>
          </p:cNvPicPr>
          <p:nvPr/>
        </p:nvPicPr>
        <p:blipFill>
          <a:blip r:embed="rId5" cstate="print"/>
          <a:srcRect/>
          <a:stretch>
            <a:fillRect/>
          </a:stretch>
        </p:blipFill>
        <p:spPr bwMode="auto">
          <a:xfrm>
            <a:off x="2795712" y="2517921"/>
            <a:ext cx="1144507" cy="1148807"/>
          </a:xfrm>
          <a:prstGeom prst="ellipse">
            <a:avLst/>
          </a:prstGeom>
          <a:noFill/>
        </p:spPr>
      </p:pic>
      <p:pic>
        <p:nvPicPr>
          <p:cNvPr id="6" name="Picture 5" descr="Health Icon.jpg"/>
          <p:cNvPicPr>
            <a:picLocks noChangeAspect="1"/>
          </p:cNvPicPr>
          <p:nvPr/>
        </p:nvPicPr>
        <p:blipFill>
          <a:blip r:embed="rId6" cstate="print"/>
          <a:srcRect/>
          <a:stretch>
            <a:fillRect/>
          </a:stretch>
        </p:blipFill>
        <p:spPr bwMode="auto">
          <a:xfrm>
            <a:off x="2795389" y="4466519"/>
            <a:ext cx="1229839" cy="1076399"/>
          </a:xfrm>
          <a:prstGeom prst="rect">
            <a:avLst/>
          </a:prstGeom>
          <a:noFill/>
          <a:ln w="9525">
            <a:noFill/>
            <a:miter lim="800000"/>
            <a:headEnd/>
            <a:tailEnd/>
          </a:ln>
        </p:spPr>
      </p:pic>
      <p:pic>
        <p:nvPicPr>
          <p:cNvPr id="7" name="Picture 2" descr="C:\Documents and Settings\Henson_A\My Documents\Amy's\Talkies\New Welfare Symbols\Environment Icon.jpg"/>
          <p:cNvPicPr>
            <a:picLocks noChangeAspect="1" noChangeArrowheads="1"/>
          </p:cNvPicPr>
          <p:nvPr/>
        </p:nvPicPr>
        <p:blipFill>
          <a:blip r:embed="rId7" cstate="print"/>
          <a:srcRect/>
          <a:stretch>
            <a:fillRect/>
          </a:stretch>
        </p:blipFill>
        <p:spPr bwMode="auto">
          <a:xfrm>
            <a:off x="3657749" y="979026"/>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8" cstate="print"/>
          <a:srcRect/>
          <a:stretch>
            <a:fillRect/>
          </a:stretch>
        </p:blipFill>
        <p:spPr bwMode="auto">
          <a:xfrm>
            <a:off x="6431941" y="2596285"/>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9" cstate="print"/>
          <a:srcRect/>
          <a:stretch>
            <a:fillRect/>
          </a:stretch>
        </p:blipFill>
        <p:spPr bwMode="auto">
          <a:xfrm>
            <a:off x="5386230" y="981961"/>
            <a:ext cx="1126451" cy="1126451"/>
          </a:xfrm>
          <a:prstGeom prst="ellipse">
            <a:avLst/>
          </a:prstGeom>
          <a:noFill/>
        </p:spPr>
      </p:pic>
      <p:sp>
        <p:nvSpPr>
          <p:cNvPr id="10" name="TextBox 9"/>
          <p:cNvSpPr txBox="1"/>
          <p:nvPr/>
        </p:nvSpPr>
        <p:spPr>
          <a:xfrm>
            <a:off x="655277" y="1105397"/>
            <a:ext cx="3028425" cy="703269"/>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safe and warm home with a loving family</a:t>
            </a:r>
          </a:p>
        </p:txBody>
      </p:sp>
      <p:sp>
        <p:nvSpPr>
          <p:cNvPr id="11" name="TextBox 10"/>
          <p:cNvSpPr txBox="1"/>
          <p:nvPr/>
        </p:nvSpPr>
        <p:spPr>
          <a:xfrm>
            <a:off x="72610" y="2513170"/>
            <a:ext cx="3028425"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The company of </a:t>
            </a:r>
          </a:p>
          <a:p>
            <a:pPr algn="ctr"/>
            <a:r>
              <a:rPr lang="en-GB" sz="1985" dirty="0">
                <a:solidFill>
                  <a:srgbClr val="E92D82"/>
                </a:solidFill>
                <a:latin typeface="Comic Sans MS" panose="030F0702030302020204" pitchFamily="66" charset="0"/>
              </a:rPr>
              <a:t>people and to be </a:t>
            </a:r>
          </a:p>
          <a:p>
            <a:pPr algn="ctr"/>
            <a:r>
              <a:rPr lang="en-GB" sz="1985" dirty="0">
                <a:solidFill>
                  <a:srgbClr val="E92D82"/>
                </a:solidFill>
                <a:latin typeface="Comic Sans MS" panose="030F0702030302020204" pitchFamily="66" charset="0"/>
              </a:rPr>
              <a:t>not left alone for </a:t>
            </a:r>
          </a:p>
          <a:p>
            <a:pPr algn="ctr"/>
            <a:r>
              <a:rPr lang="en-GB" sz="1985" dirty="0">
                <a:solidFill>
                  <a:srgbClr val="E92D82"/>
                </a:solidFill>
                <a:latin typeface="Comic Sans MS" panose="030F0702030302020204" pitchFamily="66" charset="0"/>
              </a:rPr>
              <a:t>more than 4 hours</a:t>
            </a:r>
          </a:p>
        </p:txBody>
      </p:sp>
      <p:sp>
        <p:nvSpPr>
          <p:cNvPr id="12" name="TextBox 11"/>
          <p:cNvSpPr txBox="1"/>
          <p:nvPr/>
        </p:nvSpPr>
        <p:spPr>
          <a:xfrm>
            <a:off x="202714" y="4585049"/>
            <a:ext cx="3028425"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be neutered, vaccinated and </a:t>
            </a:r>
          </a:p>
          <a:p>
            <a:pPr algn="ctr"/>
            <a:r>
              <a:rPr lang="en-GB" sz="1985" dirty="0">
                <a:solidFill>
                  <a:srgbClr val="008080"/>
                </a:solidFill>
                <a:latin typeface="Comic Sans MS" panose="030F0702030302020204" pitchFamily="66" charset="0"/>
              </a:rPr>
              <a:t>treated for worms </a:t>
            </a:r>
          </a:p>
          <a:p>
            <a:pPr algn="ctr"/>
            <a:r>
              <a:rPr lang="en-GB" sz="1985" dirty="0">
                <a:solidFill>
                  <a:srgbClr val="008080"/>
                </a:solidFill>
                <a:latin typeface="Comic Sans MS" panose="030F0702030302020204" pitchFamily="66" charset="0"/>
              </a:rPr>
              <a:t>and fleas</a:t>
            </a:r>
          </a:p>
        </p:txBody>
      </p:sp>
      <p:sp>
        <p:nvSpPr>
          <p:cNvPr id="13" name="TextBox 12"/>
          <p:cNvSpPr txBox="1"/>
          <p:nvPr/>
        </p:nvSpPr>
        <p:spPr>
          <a:xfrm>
            <a:off x="6582495" y="1047913"/>
            <a:ext cx="3028425"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have fun playing with toys and spend time with other dogs</a:t>
            </a:r>
          </a:p>
        </p:txBody>
      </p:sp>
      <p:sp>
        <p:nvSpPr>
          <p:cNvPr id="14" name="TextBox 13"/>
          <p:cNvSpPr txBox="1"/>
          <p:nvPr/>
        </p:nvSpPr>
        <p:spPr>
          <a:xfrm>
            <a:off x="7671901" y="2596285"/>
            <a:ext cx="2340651"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To have good quality food and 24 hour access to water</a:t>
            </a:r>
          </a:p>
        </p:txBody>
      </p:sp>
      <p:pic>
        <p:nvPicPr>
          <p:cNvPr id="15" name="Picture 4" descr="C:\Documents and Settings\Henson_A\My Documents\Amy's\Talkies\New Welfare Symbols\Behaviour Icon.jpg"/>
          <p:cNvPicPr>
            <a:picLocks noChangeAspect="1" noChangeArrowheads="1"/>
          </p:cNvPicPr>
          <p:nvPr/>
        </p:nvPicPr>
        <p:blipFill>
          <a:blip r:embed="rId9" cstate="print"/>
          <a:srcRect/>
          <a:stretch>
            <a:fillRect/>
          </a:stretch>
        </p:blipFill>
        <p:spPr bwMode="auto">
          <a:xfrm>
            <a:off x="6582495" y="4511449"/>
            <a:ext cx="1126451" cy="1126451"/>
          </a:xfrm>
          <a:prstGeom prst="ellipse">
            <a:avLst/>
          </a:prstGeom>
          <a:noFill/>
        </p:spPr>
      </p:pic>
      <p:sp>
        <p:nvSpPr>
          <p:cNvPr id="16" name="TextBox 15"/>
          <p:cNvSpPr txBox="1"/>
          <p:nvPr/>
        </p:nvSpPr>
        <p:spPr>
          <a:xfrm>
            <a:off x="7708946" y="4528715"/>
            <a:ext cx="2613966"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have at least two walks a day and time off the lead to run and play</a:t>
            </a:r>
          </a:p>
        </p:txBody>
      </p:sp>
    </p:spTree>
    <p:extLst>
      <p:ext uri="{BB962C8B-B14F-4D97-AF65-F5344CB8AC3E}">
        <p14:creationId xmlns:p14="http://schemas.microsoft.com/office/powerpoint/2010/main" val="40826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4386" y="-1459557"/>
            <a:ext cx="4311364" cy="657732"/>
          </a:xfrm>
        </p:spPr>
        <p:txBody>
          <a:bodyPr/>
          <a:lstStyle/>
          <a:p>
            <a:endParaRPr lang="en-GB" dirty="0"/>
          </a:p>
        </p:txBody>
      </p:sp>
      <p:sp>
        <p:nvSpPr>
          <p:cNvPr id="5" name="TextBox 4"/>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
        <p:nvSpPr>
          <p:cNvPr id="6" name="TextBox 5"/>
          <p:cNvSpPr txBox="1"/>
          <p:nvPr/>
        </p:nvSpPr>
        <p:spPr>
          <a:xfrm>
            <a:off x="6197657" y="4237174"/>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£10,000 - £15,000</a:t>
            </a:r>
          </a:p>
        </p:txBody>
      </p:sp>
      <p:sp>
        <p:nvSpPr>
          <p:cNvPr id="9" name="TextBox 8"/>
          <p:cNvSpPr txBox="1"/>
          <p:nvPr/>
        </p:nvSpPr>
        <p:spPr>
          <a:xfrm>
            <a:off x="6197657" y="5222466"/>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C. £20,000 - £25,000</a:t>
            </a:r>
          </a:p>
        </p:txBody>
      </p:sp>
      <p:sp>
        <p:nvSpPr>
          <p:cNvPr id="10" name="TextBox 9"/>
          <p:cNvSpPr txBox="1"/>
          <p:nvPr/>
        </p:nvSpPr>
        <p:spPr>
          <a:xfrm>
            <a:off x="6197657" y="3281736"/>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88" y="287437"/>
            <a:ext cx="4924538" cy="62732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0239" y="667172"/>
            <a:ext cx="2726297" cy="204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4386" y="-1459557"/>
            <a:ext cx="4311364" cy="657732"/>
          </a:xfrm>
        </p:spPr>
        <p:txBody>
          <a:bodyPr/>
          <a:lstStyle/>
          <a:p>
            <a:endParaRPr lang="en-GB" dirty="0"/>
          </a:p>
        </p:txBody>
      </p:sp>
      <p:sp>
        <p:nvSpPr>
          <p:cNvPr id="8" name="TextBox 7"/>
          <p:cNvSpPr txBox="1"/>
          <p:nvPr/>
        </p:nvSpPr>
        <p:spPr>
          <a:xfrm>
            <a:off x="6110344" y="3294736"/>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sp>
        <p:nvSpPr>
          <p:cNvPr id="9" name="TextBox 8"/>
          <p:cNvSpPr txBox="1"/>
          <p:nvPr/>
        </p:nvSpPr>
        <p:spPr>
          <a:xfrm>
            <a:off x="6110344" y="4250174"/>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£10,000 - £15,000</a:t>
            </a:r>
          </a:p>
        </p:txBody>
      </p:sp>
      <p:sp>
        <p:nvSpPr>
          <p:cNvPr id="10" name="TextBox 9"/>
          <p:cNvSpPr txBox="1"/>
          <p:nvPr/>
        </p:nvSpPr>
        <p:spPr>
          <a:xfrm>
            <a:off x="6110344" y="5235466"/>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C. £20,000 - £25,000</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4263" y="438249"/>
            <a:ext cx="5213028" cy="57286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0836" y="887751"/>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E700AC8-72E6-4935-A1D5-AA5B7737DAA3}"/>
              </a:ext>
            </a:extLst>
          </p:cNvPr>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Tree>
    <p:extLst>
      <p:ext uri="{BB962C8B-B14F-4D97-AF65-F5344CB8AC3E}">
        <p14:creationId xmlns:p14="http://schemas.microsoft.com/office/powerpoint/2010/main" val="261640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565" y="2447500"/>
            <a:ext cx="2746299" cy="4120054"/>
          </a:xfrm>
          <a:prstGeom prst="rect">
            <a:avLst/>
          </a:prstGeom>
        </p:spPr>
      </p:pic>
      <p:sp>
        <p:nvSpPr>
          <p:cNvPr id="3" name="Title 2"/>
          <p:cNvSpPr>
            <a:spLocks noGrp="1"/>
          </p:cNvSpPr>
          <p:nvPr>
            <p:ph type="title"/>
          </p:nvPr>
        </p:nvSpPr>
        <p:spPr>
          <a:xfrm>
            <a:off x="259850" y="6779531"/>
            <a:ext cx="3755502" cy="548633"/>
          </a:xfrm>
        </p:spPr>
        <p:txBody>
          <a:bodyPr>
            <a:noAutofit/>
          </a:bodyPr>
          <a:lstStyle/>
          <a:p>
            <a:r>
              <a:rPr lang="en-GB" sz="3970" dirty="0">
                <a:latin typeface="Comic Sans MS" panose="030F0702030302020204" pitchFamily="66" charset="0"/>
              </a:rPr>
              <a:t>Cats need…</a:t>
            </a:r>
          </a:p>
        </p:txBody>
      </p:sp>
      <p:pic>
        <p:nvPicPr>
          <p:cNvPr id="5" name="Picture 5"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2759037" y="2487112"/>
            <a:ext cx="1144507" cy="1148807"/>
          </a:xfrm>
          <a:prstGeom prst="ellipse">
            <a:avLst/>
          </a:prstGeom>
          <a:noFill/>
        </p:spPr>
      </p:pic>
      <p:pic>
        <p:nvPicPr>
          <p:cNvPr id="6" name="Picture 5" descr="Health Icon.jpg"/>
          <p:cNvPicPr>
            <a:picLocks noChangeAspect="1"/>
          </p:cNvPicPr>
          <p:nvPr/>
        </p:nvPicPr>
        <p:blipFill>
          <a:blip r:embed="rId5" cstate="print"/>
          <a:srcRect/>
          <a:stretch>
            <a:fillRect/>
          </a:stretch>
        </p:blipFill>
        <p:spPr bwMode="auto">
          <a:xfrm>
            <a:off x="2758714" y="4435710"/>
            <a:ext cx="1229839" cy="1076399"/>
          </a:xfrm>
          <a:prstGeom prst="rect">
            <a:avLst/>
          </a:prstGeom>
          <a:noFill/>
          <a:ln w="9525">
            <a:noFill/>
            <a:miter lim="800000"/>
            <a:headEnd/>
            <a:tailEnd/>
          </a:ln>
        </p:spPr>
      </p:pic>
      <p:pic>
        <p:nvPicPr>
          <p:cNvPr id="7" name="Picture 2" descr="C:\Documents and Settings\Henson_A\My Documents\Amy's\Talkies\New Welfare Symbols\Environment Icon.jpg"/>
          <p:cNvPicPr>
            <a:picLocks noChangeAspect="1" noChangeArrowheads="1"/>
          </p:cNvPicPr>
          <p:nvPr/>
        </p:nvPicPr>
        <p:blipFill>
          <a:blip r:embed="rId6" cstate="print"/>
          <a:srcRect/>
          <a:stretch>
            <a:fillRect/>
          </a:stretch>
        </p:blipFill>
        <p:spPr bwMode="auto">
          <a:xfrm>
            <a:off x="3625861" y="924219"/>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7" cstate="print"/>
          <a:srcRect/>
          <a:stretch>
            <a:fillRect/>
          </a:stretch>
        </p:blipFill>
        <p:spPr bwMode="auto">
          <a:xfrm>
            <a:off x="6420011" y="2562540"/>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5379087" y="924219"/>
            <a:ext cx="1126451" cy="1126451"/>
          </a:xfrm>
          <a:prstGeom prst="ellipse">
            <a:avLst/>
          </a:prstGeom>
          <a:noFill/>
        </p:spPr>
      </p:pic>
      <p:sp>
        <p:nvSpPr>
          <p:cNvPr id="10" name="TextBox 9"/>
          <p:cNvSpPr txBox="1"/>
          <p:nvPr/>
        </p:nvSpPr>
        <p:spPr>
          <a:xfrm>
            <a:off x="623389" y="1050590"/>
            <a:ext cx="3028425" cy="703269"/>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safe and warm home with a loving family</a:t>
            </a:r>
          </a:p>
        </p:txBody>
      </p:sp>
      <p:sp>
        <p:nvSpPr>
          <p:cNvPr id="11" name="TextBox 10"/>
          <p:cNvSpPr txBox="1"/>
          <p:nvPr/>
        </p:nvSpPr>
        <p:spPr>
          <a:xfrm>
            <a:off x="441513" y="2479424"/>
            <a:ext cx="2276278"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The company of </a:t>
            </a:r>
          </a:p>
          <a:p>
            <a:pPr algn="ctr"/>
            <a:r>
              <a:rPr lang="en-GB" sz="1985" dirty="0">
                <a:solidFill>
                  <a:srgbClr val="E92D82"/>
                </a:solidFill>
                <a:latin typeface="Comic Sans MS" panose="030F0702030302020204" pitchFamily="66" charset="0"/>
              </a:rPr>
              <a:t>people with space away from other animals</a:t>
            </a:r>
          </a:p>
        </p:txBody>
      </p:sp>
      <p:sp>
        <p:nvSpPr>
          <p:cNvPr id="12" name="TextBox 11"/>
          <p:cNvSpPr txBox="1"/>
          <p:nvPr/>
        </p:nvSpPr>
        <p:spPr>
          <a:xfrm>
            <a:off x="166039" y="4554240"/>
            <a:ext cx="3028425"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be neutered, vaccinated and </a:t>
            </a:r>
          </a:p>
          <a:p>
            <a:pPr algn="ctr"/>
            <a:r>
              <a:rPr lang="en-GB" sz="1985" dirty="0">
                <a:solidFill>
                  <a:srgbClr val="008080"/>
                </a:solidFill>
                <a:latin typeface="Comic Sans MS" panose="030F0702030302020204" pitchFamily="66" charset="0"/>
              </a:rPr>
              <a:t>treated for worms </a:t>
            </a:r>
          </a:p>
          <a:p>
            <a:pPr algn="ctr"/>
            <a:r>
              <a:rPr lang="en-GB" sz="1985" dirty="0">
                <a:solidFill>
                  <a:srgbClr val="008080"/>
                </a:solidFill>
                <a:latin typeface="Comic Sans MS" panose="030F0702030302020204" pitchFamily="66" charset="0"/>
              </a:rPr>
              <a:t>and fleas</a:t>
            </a:r>
          </a:p>
        </p:txBody>
      </p:sp>
      <p:sp>
        <p:nvSpPr>
          <p:cNvPr id="13" name="TextBox 12"/>
          <p:cNvSpPr txBox="1"/>
          <p:nvPr/>
        </p:nvSpPr>
        <p:spPr>
          <a:xfrm>
            <a:off x="6246978" y="939696"/>
            <a:ext cx="2825985"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practise their hunting skills by playing with toys</a:t>
            </a:r>
          </a:p>
        </p:txBody>
      </p:sp>
      <p:sp>
        <p:nvSpPr>
          <p:cNvPr id="14" name="TextBox 13"/>
          <p:cNvSpPr txBox="1"/>
          <p:nvPr/>
        </p:nvSpPr>
        <p:spPr>
          <a:xfrm>
            <a:off x="7659971" y="2562540"/>
            <a:ext cx="2340651"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To have good quality food and 24 hour access to water</a:t>
            </a:r>
          </a:p>
        </p:txBody>
      </p:sp>
      <p:pic>
        <p:nvPicPr>
          <p:cNvPr id="15"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6570566" y="4477704"/>
            <a:ext cx="1126451" cy="1126451"/>
          </a:xfrm>
          <a:prstGeom prst="ellipse">
            <a:avLst/>
          </a:prstGeom>
          <a:noFill/>
        </p:spPr>
      </p:pic>
      <p:sp>
        <p:nvSpPr>
          <p:cNvPr id="16" name="TextBox 15"/>
          <p:cNvSpPr txBox="1"/>
          <p:nvPr/>
        </p:nvSpPr>
        <p:spPr>
          <a:xfrm>
            <a:off x="7659970" y="4404422"/>
            <a:ext cx="2525950" cy="1619674"/>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scratching post to allow them to stretch, exercise and keep their claws trim. </a:t>
            </a:r>
          </a:p>
        </p:txBody>
      </p:sp>
    </p:spTree>
    <p:extLst>
      <p:ext uri="{BB962C8B-B14F-4D97-AF65-F5344CB8AC3E}">
        <p14:creationId xmlns:p14="http://schemas.microsoft.com/office/powerpoint/2010/main" val="31453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7125" y="3400629"/>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sp>
        <p:nvSpPr>
          <p:cNvPr id="7" name="TextBox 6"/>
          <p:cNvSpPr txBox="1"/>
          <p:nvPr/>
        </p:nvSpPr>
        <p:spPr>
          <a:xfrm>
            <a:off x="5956477" y="5064160"/>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  C. £20,000 - £25,000</a:t>
            </a:r>
          </a:p>
        </p:txBody>
      </p:sp>
      <p:sp>
        <p:nvSpPr>
          <p:cNvPr id="8" name="TextBox 7"/>
          <p:cNvSpPr txBox="1"/>
          <p:nvPr/>
        </p:nvSpPr>
        <p:spPr>
          <a:xfrm>
            <a:off x="6127124" y="4176357"/>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£15,000 - £20,000</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171" y="449903"/>
            <a:ext cx="3984106" cy="59798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7619" y="757505"/>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8F29F8-ECAF-4285-A10C-9F9E6434815F}"/>
              </a:ext>
            </a:extLst>
          </p:cNvPr>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Tree>
    <p:extLst>
      <p:ext uri="{BB962C8B-B14F-4D97-AF65-F5344CB8AC3E}">
        <p14:creationId xmlns:p14="http://schemas.microsoft.com/office/powerpoint/2010/main" val="40783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745" y="2402834"/>
            <a:ext cx="3433064" cy="2187917"/>
          </a:xfrm>
          <a:prstGeom prst="rect">
            <a:avLst/>
          </a:prstGeom>
        </p:spPr>
      </p:pic>
      <p:sp>
        <p:nvSpPr>
          <p:cNvPr id="3" name="Title 2"/>
          <p:cNvSpPr>
            <a:spLocks noGrp="1"/>
          </p:cNvSpPr>
          <p:nvPr>
            <p:ph type="title"/>
          </p:nvPr>
        </p:nvSpPr>
        <p:spPr>
          <a:xfrm>
            <a:off x="299463" y="6810880"/>
            <a:ext cx="4647814" cy="628042"/>
          </a:xfrm>
        </p:spPr>
        <p:txBody>
          <a:bodyPr>
            <a:noAutofit/>
          </a:bodyPr>
          <a:lstStyle/>
          <a:p>
            <a:r>
              <a:rPr lang="en-GB" sz="3970" dirty="0">
                <a:latin typeface="Comic Sans MS" panose="030F0702030302020204" pitchFamily="66" charset="0"/>
              </a:rPr>
              <a:t>Rabbits need…</a:t>
            </a:r>
          </a:p>
        </p:txBody>
      </p:sp>
      <p:sp>
        <p:nvSpPr>
          <p:cNvPr id="8" name="TextBox 7"/>
          <p:cNvSpPr txBox="1"/>
          <p:nvPr/>
        </p:nvSpPr>
        <p:spPr>
          <a:xfrm>
            <a:off x="750234" y="852545"/>
            <a:ext cx="2938126" cy="397801"/>
          </a:xfrm>
          <a:prstGeom prst="rect">
            <a:avLst/>
          </a:prstGeom>
          <a:noFill/>
        </p:spPr>
        <p:txBody>
          <a:bodyPr wrap="square" rtlCol="0">
            <a:spAutoFit/>
          </a:bodyPr>
          <a:lstStyle/>
          <a:p>
            <a:endParaRPr lang="en-GB" sz="1985" dirty="0"/>
          </a:p>
        </p:txBody>
      </p:sp>
      <p:sp>
        <p:nvSpPr>
          <p:cNvPr id="10" name="TextBox 9"/>
          <p:cNvSpPr txBox="1"/>
          <p:nvPr/>
        </p:nvSpPr>
        <p:spPr>
          <a:xfrm>
            <a:off x="373444" y="2529475"/>
            <a:ext cx="2629763" cy="1925142"/>
          </a:xfrm>
          <a:prstGeom prst="rect">
            <a:avLst/>
          </a:prstGeom>
          <a:noFill/>
        </p:spPr>
        <p:txBody>
          <a:bodyPr wrap="square" rtlCol="0">
            <a:spAutoFit/>
          </a:bodyPr>
          <a:lstStyle/>
          <a:p>
            <a:r>
              <a:rPr lang="en-GB" sz="1985" dirty="0">
                <a:solidFill>
                  <a:srgbClr val="E92D82"/>
                </a:solidFill>
                <a:latin typeface="Comic Sans MS" panose="030F0702030302020204" pitchFamily="66" charset="0"/>
                <a:cs typeface="Arial" panose="020B0604020202020204" pitchFamily="34" charset="0"/>
              </a:rPr>
              <a:t>A large, clean and safe hutch with a large separate exercise area</a:t>
            </a:r>
          </a:p>
          <a:p>
            <a:endParaRPr lang="en-GB" sz="1985" dirty="0">
              <a:solidFill>
                <a:srgbClr val="E92D82"/>
              </a:solidFill>
            </a:endParaRPr>
          </a:p>
          <a:p>
            <a:endParaRPr lang="en-GB" sz="1985" dirty="0">
              <a:solidFill>
                <a:srgbClr val="E92D82"/>
              </a:solidFill>
            </a:endParaRPr>
          </a:p>
        </p:txBody>
      </p:sp>
      <p:sp>
        <p:nvSpPr>
          <p:cNvPr id="14" name="TextBox 13"/>
          <p:cNvSpPr txBox="1"/>
          <p:nvPr/>
        </p:nvSpPr>
        <p:spPr>
          <a:xfrm>
            <a:off x="7570519" y="2519127"/>
            <a:ext cx="2878271" cy="1619674"/>
          </a:xfrm>
          <a:prstGeom prst="rect">
            <a:avLst/>
          </a:prstGeom>
          <a:noFill/>
        </p:spPr>
        <p:txBody>
          <a:bodyPr wrap="square" rtlCol="0">
            <a:spAutoFit/>
          </a:bodyPr>
          <a:lstStyle/>
          <a:p>
            <a:r>
              <a:rPr lang="en-GB" sz="1985" dirty="0">
                <a:solidFill>
                  <a:srgbClr val="E92D82"/>
                </a:solidFill>
                <a:latin typeface="Comic Sans MS" panose="030F0702030302020204" pitchFamily="66" charset="0"/>
                <a:cs typeface="Arial" panose="020B0604020202020204" pitchFamily="34" charset="0"/>
              </a:rPr>
              <a:t>A diet of rabbit nuggets, a few fresh greens and their own body-size in feeding hay each day</a:t>
            </a:r>
          </a:p>
        </p:txBody>
      </p:sp>
      <p:sp>
        <p:nvSpPr>
          <p:cNvPr id="16" name="Rectangle 15"/>
          <p:cNvSpPr/>
          <p:nvPr/>
        </p:nvSpPr>
        <p:spPr>
          <a:xfrm>
            <a:off x="6504410" y="5172356"/>
            <a:ext cx="2759453" cy="703269"/>
          </a:xfrm>
          <a:prstGeom prst="rect">
            <a:avLst/>
          </a:prstGeom>
        </p:spPr>
        <p:txBody>
          <a:bodyPr wrap="square">
            <a:spAutoFit/>
          </a:bodyPr>
          <a:lstStyle/>
          <a:p>
            <a:r>
              <a:rPr lang="en-GB" sz="1985" dirty="0">
                <a:solidFill>
                  <a:srgbClr val="008080"/>
                </a:solidFill>
                <a:latin typeface="Comic Sans MS" panose="030F0702030302020204" pitchFamily="66" charset="0"/>
                <a:cs typeface="Arial" panose="020B0604020202020204" pitchFamily="34" charset="0"/>
              </a:rPr>
              <a:t>Lots of space to run, jump, play and dig</a:t>
            </a:r>
          </a:p>
        </p:txBody>
      </p:sp>
      <p:sp>
        <p:nvSpPr>
          <p:cNvPr id="18" name="TextBox 17"/>
          <p:cNvSpPr txBox="1"/>
          <p:nvPr/>
        </p:nvSpPr>
        <p:spPr>
          <a:xfrm>
            <a:off x="891333" y="905415"/>
            <a:ext cx="2541712"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cs typeface="Arial" panose="020B0604020202020204" pitchFamily="34" charset="0"/>
              </a:rPr>
              <a:t>At least one other </a:t>
            </a:r>
          </a:p>
          <a:p>
            <a:pPr algn="ctr"/>
            <a:r>
              <a:rPr lang="en-GB" sz="1985" dirty="0">
                <a:solidFill>
                  <a:srgbClr val="008080"/>
                </a:solidFill>
                <a:latin typeface="Comic Sans MS" panose="030F0702030302020204" pitchFamily="66" charset="0"/>
                <a:cs typeface="Arial" panose="020B0604020202020204" pitchFamily="34" charset="0"/>
              </a:rPr>
              <a:t>rabbit friend to live with</a:t>
            </a:r>
          </a:p>
        </p:txBody>
      </p:sp>
      <p:sp>
        <p:nvSpPr>
          <p:cNvPr id="20" name="Rectangle 19"/>
          <p:cNvSpPr/>
          <p:nvPr/>
        </p:nvSpPr>
        <p:spPr>
          <a:xfrm>
            <a:off x="1071486" y="5111259"/>
            <a:ext cx="2616874" cy="1008738"/>
          </a:xfrm>
          <a:prstGeom prst="rect">
            <a:avLst/>
          </a:prstGeom>
        </p:spPr>
        <p:txBody>
          <a:bodyPr wrap="square">
            <a:spAutoFit/>
          </a:bodyPr>
          <a:lstStyle/>
          <a:p>
            <a:r>
              <a:rPr lang="en-GB" sz="1985" dirty="0">
                <a:solidFill>
                  <a:srgbClr val="008080"/>
                </a:solidFill>
                <a:latin typeface="Comic Sans MS" panose="030F0702030302020204" pitchFamily="66" charset="0"/>
                <a:cs typeface="Arial" panose="020B0604020202020204" pitchFamily="34" charset="0"/>
              </a:rPr>
              <a:t>A vet check-up at least once a year and vaccinations</a:t>
            </a:r>
          </a:p>
        </p:txBody>
      </p:sp>
      <p:sp>
        <p:nvSpPr>
          <p:cNvPr id="5" name="TextBox 4"/>
          <p:cNvSpPr txBox="1"/>
          <p:nvPr/>
        </p:nvSpPr>
        <p:spPr>
          <a:xfrm>
            <a:off x="6337700" y="885677"/>
            <a:ext cx="2839781"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cs typeface="Arial" panose="020B0604020202020204" pitchFamily="34" charset="0"/>
              </a:rPr>
              <a:t>To be neutered so they don’t have lots of babies</a:t>
            </a:r>
          </a:p>
        </p:txBody>
      </p:sp>
      <p:pic>
        <p:nvPicPr>
          <p:cNvPr id="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62792" y="6686951"/>
            <a:ext cx="1918219" cy="875900"/>
          </a:xfrm>
          <a:prstGeom prst="rect">
            <a:avLst/>
          </a:prstGeom>
          <a:noFill/>
        </p:spPr>
      </p:pic>
      <p:pic>
        <p:nvPicPr>
          <p:cNvPr id="23" name="Picture 5" descr="C:\Documents and Settings\Henson_A\My Documents\Amy's\Talkies\New Welfare Symbols\Companionship Icon.jpg"/>
          <p:cNvPicPr>
            <a:picLocks noChangeAspect="1" noChangeArrowheads="1"/>
          </p:cNvPicPr>
          <p:nvPr/>
        </p:nvPicPr>
        <p:blipFill>
          <a:blip r:embed="rId5" cstate="print"/>
          <a:srcRect/>
          <a:stretch>
            <a:fillRect/>
          </a:stretch>
        </p:blipFill>
        <p:spPr bwMode="auto">
          <a:xfrm>
            <a:off x="3468441" y="788446"/>
            <a:ext cx="1144507" cy="1148807"/>
          </a:xfrm>
          <a:prstGeom prst="ellipse">
            <a:avLst/>
          </a:prstGeom>
          <a:noFill/>
        </p:spPr>
      </p:pic>
      <p:pic>
        <p:nvPicPr>
          <p:cNvPr id="24" name="Picture 2" descr="C:\Documents and Settings\Henson_A\My Documents\Amy's\Talkies\New Welfare Symbols\Environment Icon.jpg"/>
          <p:cNvPicPr>
            <a:picLocks noChangeAspect="1" noChangeArrowheads="1"/>
          </p:cNvPicPr>
          <p:nvPr/>
        </p:nvPicPr>
        <p:blipFill>
          <a:blip r:embed="rId6" cstate="print"/>
          <a:srcRect/>
          <a:stretch>
            <a:fillRect/>
          </a:stretch>
        </p:blipFill>
        <p:spPr bwMode="auto">
          <a:xfrm>
            <a:off x="2727803" y="2625060"/>
            <a:ext cx="1129387" cy="1129387"/>
          </a:xfrm>
          <a:prstGeom prst="ellipse">
            <a:avLst/>
          </a:prstGeom>
          <a:noFill/>
        </p:spPr>
      </p:pic>
      <p:pic>
        <p:nvPicPr>
          <p:cNvPr id="25" name="Picture 24" descr="Health Icon.jpg"/>
          <p:cNvPicPr>
            <a:picLocks noChangeAspect="1"/>
          </p:cNvPicPr>
          <p:nvPr/>
        </p:nvPicPr>
        <p:blipFill>
          <a:blip r:embed="rId7" cstate="print"/>
          <a:srcRect/>
          <a:stretch>
            <a:fillRect/>
          </a:stretch>
        </p:blipFill>
        <p:spPr bwMode="auto">
          <a:xfrm>
            <a:off x="3383110" y="4965512"/>
            <a:ext cx="1229839" cy="1076399"/>
          </a:xfrm>
          <a:prstGeom prst="rect">
            <a:avLst/>
          </a:prstGeom>
          <a:noFill/>
          <a:ln w="9525">
            <a:noFill/>
            <a:miter lim="800000"/>
            <a:headEnd/>
            <a:tailEnd/>
          </a:ln>
        </p:spPr>
      </p:pic>
      <p:pic>
        <p:nvPicPr>
          <p:cNvPr id="26" name="Picture 25" descr="Health Icon.jpg"/>
          <p:cNvPicPr>
            <a:picLocks noChangeAspect="1"/>
          </p:cNvPicPr>
          <p:nvPr/>
        </p:nvPicPr>
        <p:blipFill>
          <a:blip r:embed="rId7" cstate="print"/>
          <a:srcRect/>
          <a:stretch>
            <a:fillRect/>
          </a:stretch>
        </p:blipFill>
        <p:spPr bwMode="auto">
          <a:xfrm>
            <a:off x="5176729" y="847243"/>
            <a:ext cx="1229839" cy="1076399"/>
          </a:xfrm>
          <a:prstGeom prst="rect">
            <a:avLst/>
          </a:prstGeom>
          <a:noFill/>
          <a:ln w="9525">
            <a:noFill/>
            <a:miter lim="800000"/>
            <a:headEnd/>
            <a:tailEnd/>
          </a:ln>
        </p:spPr>
      </p:pic>
      <p:pic>
        <p:nvPicPr>
          <p:cNvPr id="27" name="Picture 3" descr="C:\Documents and Settings\Henson_A\My Documents\Amy's\Talkies\New Welfare Symbols\Diet Icon.jpg"/>
          <p:cNvPicPr>
            <a:picLocks noChangeAspect="1" noChangeArrowheads="1"/>
          </p:cNvPicPr>
          <p:nvPr/>
        </p:nvPicPr>
        <p:blipFill>
          <a:blip r:embed="rId8" cstate="print"/>
          <a:srcRect/>
          <a:stretch>
            <a:fillRect/>
          </a:stretch>
        </p:blipFill>
        <p:spPr bwMode="auto">
          <a:xfrm>
            <a:off x="6337700" y="2625060"/>
            <a:ext cx="1157465" cy="1157465"/>
          </a:xfrm>
          <a:prstGeom prst="ellipse">
            <a:avLst/>
          </a:prstGeom>
          <a:noFill/>
        </p:spPr>
      </p:pic>
      <p:pic>
        <p:nvPicPr>
          <p:cNvPr id="28" name="Picture 4" descr="C:\Documents and Settings\Henson_A\My Documents\Amy's\Talkies\New Welfare Symbols\Behaviour Icon.jpg"/>
          <p:cNvPicPr>
            <a:picLocks noChangeAspect="1" noChangeArrowheads="1"/>
          </p:cNvPicPr>
          <p:nvPr/>
        </p:nvPicPr>
        <p:blipFill>
          <a:blip r:embed="rId9" cstate="print"/>
          <a:srcRect/>
          <a:stretch>
            <a:fillRect/>
          </a:stretch>
        </p:blipFill>
        <p:spPr bwMode="auto">
          <a:xfrm>
            <a:off x="5280117" y="4965512"/>
            <a:ext cx="1126451" cy="1126451"/>
          </a:xfrm>
          <a:prstGeom prst="ellipse">
            <a:avLst/>
          </a:prstGeom>
          <a:noFill/>
        </p:spPr>
      </p:pic>
    </p:spTree>
    <p:extLst>
      <p:ext uri="{BB962C8B-B14F-4D97-AF65-F5344CB8AC3E}">
        <p14:creationId xmlns:p14="http://schemas.microsoft.com/office/powerpoint/2010/main" val="2261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784" r="10866"/>
          <a:stretch/>
        </p:blipFill>
        <p:spPr bwMode="auto">
          <a:xfrm>
            <a:off x="343944" y="1028738"/>
            <a:ext cx="5796844" cy="53113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37832" y="3281736"/>
            <a:ext cx="3486296"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A. £1,000 - £5,000</a:t>
            </a:r>
          </a:p>
        </p:txBody>
      </p:sp>
      <p:sp>
        <p:nvSpPr>
          <p:cNvPr id="10" name="TextBox 9"/>
          <p:cNvSpPr txBox="1"/>
          <p:nvPr/>
        </p:nvSpPr>
        <p:spPr>
          <a:xfrm>
            <a:off x="6537832" y="4237174"/>
            <a:ext cx="4208668"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B. £5,000 - £10,000</a:t>
            </a:r>
          </a:p>
        </p:txBody>
      </p:sp>
      <p:sp>
        <p:nvSpPr>
          <p:cNvPr id="11" name="TextBox 10"/>
          <p:cNvSpPr txBox="1"/>
          <p:nvPr/>
        </p:nvSpPr>
        <p:spPr>
          <a:xfrm>
            <a:off x="6537832" y="5222466"/>
            <a:ext cx="4208668"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C. £10,000 - £15,000</a:t>
            </a:r>
          </a:p>
        </p:txBody>
      </p:sp>
      <p:sp>
        <p:nvSpPr>
          <p:cNvPr id="12" name="TextBox 11"/>
          <p:cNvSpPr txBox="1"/>
          <p:nvPr/>
        </p:nvSpPr>
        <p:spPr>
          <a:xfrm>
            <a:off x="502762" y="6878369"/>
            <a:ext cx="6035070" cy="635430"/>
          </a:xfrm>
          <a:prstGeom prst="rect">
            <a:avLst/>
          </a:prstGeom>
          <a:noFill/>
        </p:spPr>
        <p:txBody>
          <a:bodyPr wrap="square" rtlCol="0">
            <a:spAutoFit/>
          </a:bodyPr>
          <a:lstStyle/>
          <a:p>
            <a:r>
              <a:rPr lang="en-GB" sz="3529" dirty="0">
                <a:solidFill>
                  <a:srgbClr val="008080"/>
                </a:solidFill>
                <a:latin typeface="Arial" panose="020B0604020202020204" pitchFamily="34" charset="0"/>
                <a:cs typeface="Arial" panose="020B0604020202020204" pitchFamily="34" charset="0"/>
              </a:rPr>
              <a:t>Average lifetime costs …</a:t>
            </a:r>
          </a:p>
        </p:txBody>
      </p:sp>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6705" y="898017"/>
            <a:ext cx="2726297" cy="204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450" t="34384" r="7077"/>
          <a:stretch/>
        </p:blipFill>
        <p:spPr>
          <a:xfrm>
            <a:off x="1058624" y="1557978"/>
            <a:ext cx="8417335" cy="4394594"/>
          </a:xfrm>
          <a:prstGeom prst="rect">
            <a:avLst/>
          </a:prstGeom>
        </p:spPr>
      </p:pic>
      <p:sp>
        <p:nvSpPr>
          <p:cNvPr id="6" name="TextBox 5"/>
          <p:cNvSpPr txBox="1"/>
          <p:nvPr/>
        </p:nvSpPr>
        <p:spPr>
          <a:xfrm>
            <a:off x="423353" y="6767092"/>
            <a:ext cx="3493988"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Cost Activity</a:t>
            </a:r>
          </a:p>
        </p:txBody>
      </p:sp>
    </p:spTree>
    <p:extLst>
      <p:ext uri="{BB962C8B-B14F-4D97-AF65-F5344CB8AC3E}">
        <p14:creationId xmlns:p14="http://schemas.microsoft.com/office/powerpoint/2010/main" val="4336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9291" y="6791255"/>
            <a:ext cx="3493988"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Price List</a:t>
            </a:r>
          </a:p>
        </p:txBody>
      </p:sp>
      <p:grpSp>
        <p:nvGrpSpPr>
          <p:cNvPr id="2" name="Group 1"/>
          <p:cNvGrpSpPr/>
          <p:nvPr/>
        </p:nvGrpSpPr>
        <p:grpSpPr>
          <a:xfrm>
            <a:off x="427012" y="6433786"/>
            <a:ext cx="2836069" cy="1189360"/>
            <a:chOff x="2757494" y="2508083"/>
            <a:chExt cx="2571750" cy="1078513"/>
          </a:xfrm>
        </p:grpSpPr>
        <p:sp>
          <p:nvSpPr>
            <p:cNvPr id="8" name="Oval 7"/>
            <p:cNvSpPr/>
            <p:nvPr/>
          </p:nvSpPr>
          <p:spPr>
            <a:xfrm>
              <a:off x="2757494" y="2659348"/>
              <a:ext cx="2571750" cy="854075"/>
            </a:xfrm>
            <a:prstGeom prst="ellipse">
              <a:avLst/>
            </a:prstGeom>
            <a:solidFill>
              <a:schemeClr val="accent2">
                <a:lumMod val="20000"/>
                <a:lumOff val="80000"/>
              </a:schemeClr>
            </a:solidFill>
            <a:ln w="57150">
              <a:solidFill>
                <a:srgbClr val="B5ED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3" name="Text Box 8"/>
            <p:cNvSpPr txBox="1"/>
            <p:nvPr/>
          </p:nvSpPr>
          <p:spPr>
            <a:xfrm>
              <a:off x="2812987" y="2898343"/>
              <a:ext cx="2430194" cy="688253"/>
            </a:xfrm>
            <a:prstGeom prst="rect">
              <a:avLst/>
            </a:prstGeom>
            <a:noFill/>
            <a:ln>
              <a:noFill/>
            </a:ln>
          </p:spPr>
          <p:txBody>
            <a:bodyPr rot="0" spcFirstLastPara="0" vert="horz" wrap="none" lIns="100838" tIns="50419" rIns="100838" bIns="50419" numCol="1" spcCol="0" rtlCol="0" fromWordArt="0" anchor="t" anchorCtr="0" forceAA="0" compatLnSpc="1">
              <a:prstTxWarp prst="textNoShape">
                <a:avLst/>
              </a:prstTxWarp>
              <a:spAutoFit/>
            </a:bodyPr>
            <a:lstStyle/>
            <a:p>
              <a:pPr algn="ctr">
                <a:lnSpc>
                  <a:spcPct val="115000"/>
                </a:lnSpc>
              </a:pPr>
              <a:r>
                <a:rPr lang="en-GB" sz="3970" dirty="0">
                  <a:solidFill>
                    <a:srgbClr val="28A3A0"/>
                  </a:solidFill>
                  <a:effectLst>
                    <a:outerShdw blurRad="38100" dist="19050" dir="2700000" algn="tl">
                      <a:schemeClr val="dk1">
                        <a:alpha val="40000"/>
                      </a:schemeClr>
                    </a:outerShdw>
                  </a:effectLst>
                  <a:latin typeface="Arial Black" panose="020B0A04020102020204" pitchFamily="34" charset="0"/>
                  <a:ea typeface="Arial" panose="020B0604020202020204" pitchFamily="34" charset="0"/>
                </a:rPr>
                <a:t>P</a:t>
              </a:r>
              <a:r>
                <a:rPr lang="en-GB" sz="3970" dirty="0">
                  <a:solidFill>
                    <a:srgbClr val="FF3399"/>
                  </a:solidFill>
                  <a:effectLst>
                    <a:outerShdw blurRad="38100" dist="19050" dir="2700000" algn="tl">
                      <a:schemeClr val="dk1">
                        <a:alpha val="40000"/>
                      </a:schemeClr>
                    </a:outerShdw>
                  </a:effectLst>
                  <a:latin typeface="Arial Black" panose="020B0A04020102020204" pitchFamily="34" charset="0"/>
                  <a:ea typeface="Arial" panose="020B0604020202020204" pitchFamily="34" charset="0"/>
                </a:rPr>
                <a:t>et</a:t>
              </a:r>
              <a:r>
                <a:rPr lang="en-GB" sz="3970" dirty="0">
                  <a:solidFill>
                    <a:srgbClr val="000000"/>
                  </a:solidFill>
                  <a:effectLst>
                    <a:outerShdw blurRad="38100" dist="19050" dir="2700000" algn="tl">
                      <a:schemeClr val="dk1">
                        <a:alpha val="40000"/>
                      </a:schemeClr>
                    </a:outerShdw>
                  </a:effectLst>
                  <a:latin typeface="Arial Black" panose="020B0A04020102020204" pitchFamily="34" charset="0"/>
                  <a:ea typeface="Arial" panose="020B0604020202020204" pitchFamily="34" charset="0"/>
                </a:rPr>
                <a:t> </a:t>
              </a:r>
              <a:r>
                <a:rPr lang="en-GB" sz="3970" dirty="0">
                  <a:solidFill>
                    <a:srgbClr val="28A3A0"/>
                  </a:solidFill>
                  <a:effectLst>
                    <a:outerShdw blurRad="38100" dist="19050" dir="2700000" algn="tl">
                      <a:schemeClr val="dk1">
                        <a:alpha val="40000"/>
                      </a:schemeClr>
                    </a:outerShdw>
                  </a:effectLst>
                  <a:latin typeface="Arial Black" panose="020B0A04020102020204" pitchFamily="34" charset="0"/>
                  <a:ea typeface="Arial" panose="020B0604020202020204" pitchFamily="34" charset="0"/>
                </a:rPr>
                <a:t>S</a:t>
              </a:r>
              <a:r>
                <a:rPr lang="en-GB" sz="3970" dirty="0">
                  <a:solidFill>
                    <a:srgbClr val="FF3399"/>
                  </a:solidFill>
                  <a:effectLst>
                    <a:outerShdw blurRad="38100" dist="19050" dir="2700000" algn="tl">
                      <a:schemeClr val="dk1">
                        <a:alpha val="40000"/>
                      </a:schemeClr>
                    </a:outerShdw>
                  </a:effectLst>
                  <a:latin typeface="Arial Black" panose="020B0A04020102020204" pitchFamily="34" charset="0"/>
                  <a:ea typeface="Arial" panose="020B0604020202020204" pitchFamily="34" charset="0"/>
                </a:rPr>
                <a:t>hop</a:t>
              </a:r>
              <a:endParaRPr lang="en-GB" sz="1213" dirty="0">
                <a:solidFill>
                  <a:srgbClr val="000000"/>
                </a:solidFill>
                <a:latin typeface="Arial" panose="020B0604020202020204" pitchFamily="34" charset="0"/>
                <a:ea typeface="Arial" panose="020B0604020202020204" pitchFamily="34" charset="0"/>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129" r="99549">
                          <a14:foregroundMark x1="30023" y1="38614" x2="30023" y2="38614"/>
                          <a14:foregroundMark x1="59594" y1="47525" x2="59594" y2="47525"/>
                          <a14:foregroundMark x1="68397" y1="52970" x2="68397" y2="52970"/>
                          <a14:foregroundMark x1="57111" y1="33168" x2="61851" y2="33168"/>
                          <a14:foregroundMark x1="65237" y1="72772" x2="65237" y2="72772"/>
                          <a14:foregroundMark x1="94808" y1="35149" x2="94808" y2="35149"/>
                        </a14:backgroundRemoval>
                      </a14:imgEffect>
                    </a14:imgLayer>
                  </a14:imgProps>
                </a:ext>
                <a:ext uri="{28A0092B-C50C-407E-A947-70E740481C1C}">
                  <a14:useLocalDpi xmlns:a14="http://schemas.microsoft.com/office/drawing/2010/main" val="0"/>
                </a:ext>
              </a:extLst>
            </a:blip>
            <a:stretch>
              <a:fillRect/>
            </a:stretch>
          </p:blipFill>
          <p:spPr>
            <a:xfrm>
              <a:off x="3348947" y="2508083"/>
              <a:ext cx="1358276" cy="620288"/>
            </a:xfrm>
            <a:prstGeom prst="rect">
              <a:avLst/>
            </a:prstGeom>
          </p:spPr>
        </p:pic>
      </p:grpSp>
      <p:grpSp>
        <p:nvGrpSpPr>
          <p:cNvPr id="85" name="Group 84"/>
          <p:cNvGrpSpPr/>
          <p:nvPr/>
        </p:nvGrpSpPr>
        <p:grpSpPr>
          <a:xfrm>
            <a:off x="493925" y="433133"/>
            <a:ext cx="2437550" cy="1332604"/>
            <a:chOff x="171498" y="392765"/>
            <a:chExt cx="2210373" cy="1208407"/>
          </a:xfrm>
        </p:grpSpPr>
        <p:grpSp>
          <p:nvGrpSpPr>
            <p:cNvPr id="49" name="Group 48"/>
            <p:cNvGrpSpPr/>
            <p:nvPr/>
          </p:nvGrpSpPr>
          <p:grpSpPr>
            <a:xfrm>
              <a:off x="171498" y="392765"/>
              <a:ext cx="2210373" cy="1208407"/>
              <a:chOff x="395536" y="1000320"/>
              <a:chExt cx="2268453" cy="1376739"/>
            </a:xfrm>
          </p:grpSpPr>
          <p:pic>
            <p:nvPicPr>
              <p:cNvPr id="16" name="Picture 15"/>
              <p:cNvPicPr/>
              <p:nvPr/>
            </p:nvPicPr>
            <p:blipFill rotWithShape="1">
              <a:blip r:embed="rId5" cstate="print">
                <a:extLst>
                  <a:ext uri="{28A0092B-C50C-407E-A947-70E740481C1C}">
                    <a14:useLocalDpi xmlns:a14="http://schemas.microsoft.com/office/drawing/2010/main" val="0"/>
                  </a:ext>
                </a:extLst>
              </a:blip>
              <a:srcRect l="5742" t="25942" r="48342" b="24433"/>
              <a:stretch/>
            </p:blipFill>
            <p:spPr bwMode="auto">
              <a:xfrm>
                <a:off x="395536" y="1032796"/>
                <a:ext cx="1224136" cy="956044"/>
              </a:xfrm>
              <a:prstGeom prst="rect">
                <a:avLst/>
              </a:prstGeom>
              <a:noFill/>
              <a:ln>
                <a:noFill/>
              </a:ln>
              <a:extLst>
                <a:ext uri="{53640926-AAD7-44D8-BBD7-CCE9431645EC}">
                  <a14:shadowObscured xmlns:a14="http://schemas.microsoft.com/office/drawing/2010/main"/>
                </a:ext>
              </a:extLst>
            </p:spPr>
          </p:pic>
          <p:pic>
            <p:nvPicPr>
              <p:cNvPr id="39" name="Picture 38"/>
              <p:cNvPicPr>
                <a:picLocks noChangeAspect="1"/>
              </p:cNvPicPr>
              <p:nvPr/>
            </p:nvPicPr>
            <p:blipFill>
              <a:blip r:embed="rId6" cstate="print">
                <a:duotone>
                  <a:prstClr val="black"/>
                  <a:srgbClr val="E92D82">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5">
                <a:off x="1398743" y="1000320"/>
                <a:ext cx="1265246" cy="1376739"/>
              </a:xfrm>
              <a:prstGeom prst="rect">
                <a:avLst/>
              </a:prstGeom>
            </p:spPr>
          </p:pic>
        </p:grpSp>
        <p:sp>
          <p:nvSpPr>
            <p:cNvPr id="84" name="TextBox 83"/>
            <p:cNvSpPr txBox="1"/>
            <p:nvPr/>
          </p:nvSpPr>
          <p:spPr>
            <a:xfrm rot="1104950">
              <a:off x="1448587" y="899105"/>
              <a:ext cx="933273" cy="360726"/>
            </a:xfrm>
            <a:prstGeom prst="rect">
              <a:avLst/>
            </a:prstGeom>
            <a:noFill/>
          </p:spPr>
          <p:txBody>
            <a:bodyPr wrap="square" rtlCol="0">
              <a:spAutoFit/>
            </a:bodyPr>
            <a:lstStyle/>
            <a:p>
              <a:r>
                <a:rPr lang="en-GB" sz="1985" dirty="0">
                  <a:latin typeface="Comic Sans MS" panose="030F0702030302020204" pitchFamily="66" charset="0"/>
                </a:rPr>
                <a:t>£3.00</a:t>
              </a:r>
            </a:p>
          </p:txBody>
        </p:sp>
      </p:grpSp>
      <p:grpSp>
        <p:nvGrpSpPr>
          <p:cNvPr id="87" name="Group 86"/>
          <p:cNvGrpSpPr/>
          <p:nvPr/>
        </p:nvGrpSpPr>
        <p:grpSpPr>
          <a:xfrm>
            <a:off x="462530" y="1440433"/>
            <a:ext cx="2369608" cy="1290486"/>
            <a:chOff x="143029" y="1306186"/>
            <a:chExt cx="2148763" cy="1170214"/>
          </a:xfrm>
        </p:grpSpPr>
        <p:grpSp>
          <p:nvGrpSpPr>
            <p:cNvPr id="82" name="Group 81"/>
            <p:cNvGrpSpPr/>
            <p:nvPr/>
          </p:nvGrpSpPr>
          <p:grpSpPr>
            <a:xfrm>
              <a:off x="143029" y="1306186"/>
              <a:ext cx="2148763" cy="1170214"/>
              <a:chOff x="128051" y="1601159"/>
              <a:chExt cx="2330269" cy="1265246"/>
            </a:xfrm>
          </p:grpSpPr>
          <p:pic>
            <p:nvPicPr>
              <p:cNvPr id="57" name="Picture 56"/>
              <p:cNvPicPr>
                <a:picLocks noChangeAspect="1"/>
              </p:cNvPicPr>
              <p:nvPr/>
            </p:nvPicPr>
            <p:blipFill rotWithShape="1">
              <a:blip r:embed="rId8" cstate="print">
                <a:extLst>
                  <a:ext uri="{28A0092B-C50C-407E-A947-70E740481C1C}">
                    <a14:useLocalDpi xmlns:a14="http://schemas.microsoft.com/office/drawing/2010/main" val="0"/>
                  </a:ext>
                </a:extLst>
              </a:blip>
              <a:srcRect l="9223" t="29057" r="7584" b="14637"/>
              <a:stretch/>
            </p:blipFill>
            <p:spPr>
              <a:xfrm>
                <a:off x="1209469" y="1765827"/>
                <a:ext cx="1248851" cy="559830"/>
              </a:xfrm>
              <a:prstGeom prst="rect">
                <a:avLst/>
              </a:prstGeom>
            </p:spPr>
          </p:pic>
          <p:pic>
            <p:nvPicPr>
              <p:cNvPr id="40" name="Picture 39"/>
              <p:cNvPicPr>
                <a:picLocks noChangeAspect="1"/>
              </p:cNvPicPr>
              <p:nvPr/>
            </p:nvPicPr>
            <p:blipFill>
              <a:blip r:embed="rId6" cstate="print">
                <a:duotone>
                  <a:prstClr val="black"/>
                  <a:srgbClr val="008080">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994184">
                <a:off x="183798" y="1545412"/>
                <a:ext cx="1265246" cy="1376739"/>
              </a:xfrm>
              <a:prstGeom prst="rect">
                <a:avLst/>
              </a:prstGeom>
            </p:spPr>
          </p:pic>
        </p:grpSp>
        <p:sp>
          <p:nvSpPr>
            <p:cNvPr id="86" name="TextBox 85"/>
            <p:cNvSpPr txBox="1"/>
            <p:nvPr/>
          </p:nvSpPr>
          <p:spPr>
            <a:xfrm rot="19748440">
              <a:off x="217050" y="1755744"/>
              <a:ext cx="875308" cy="360726"/>
            </a:xfrm>
            <a:prstGeom prst="rect">
              <a:avLst/>
            </a:prstGeom>
            <a:noFill/>
          </p:spPr>
          <p:txBody>
            <a:bodyPr wrap="square" rtlCol="0">
              <a:spAutoFit/>
            </a:bodyPr>
            <a:lstStyle/>
            <a:p>
              <a:r>
                <a:rPr lang="en-GB" sz="1985" dirty="0">
                  <a:latin typeface="Comic Sans MS" panose="030F0702030302020204" pitchFamily="66" charset="0"/>
                </a:rPr>
                <a:t>£3.00</a:t>
              </a:r>
            </a:p>
          </p:txBody>
        </p:sp>
      </p:grpSp>
      <p:grpSp>
        <p:nvGrpSpPr>
          <p:cNvPr id="101" name="Group 100"/>
          <p:cNvGrpSpPr/>
          <p:nvPr/>
        </p:nvGrpSpPr>
        <p:grpSpPr>
          <a:xfrm>
            <a:off x="459734" y="2501632"/>
            <a:ext cx="2710128" cy="1340128"/>
            <a:chOff x="140494" y="2268482"/>
            <a:chExt cx="2457547" cy="1215229"/>
          </a:xfrm>
        </p:grpSpPr>
        <p:grpSp>
          <p:nvGrpSpPr>
            <p:cNvPr id="56" name="Group 55"/>
            <p:cNvGrpSpPr/>
            <p:nvPr/>
          </p:nvGrpSpPr>
          <p:grpSpPr>
            <a:xfrm>
              <a:off x="140494" y="2268482"/>
              <a:ext cx="2457547" cy="1215229"/>
              <a:chOff x="3980704" y="4735396"/>
              <a:chExt cx="2683724" cy="1376739"/>
            </a:xfrm>
          </p:grpSpPr>
          <p:pic>
            <p:nvPicPr>
              <p:cNvPr id="25" name="Picture 24"/>
              <p:cNvPicPr/>
              <p:nvPr/>
            </p:nvPicPr>
            <p:blipFill rotWithShape="1">
              <a:blip r:embed="rId9" cstate="print">
                <a:extLst>
                  <a:ext uri="{28A0092B-C50C-407E-A947-70E740481C1C}">
                    <a14:useLocalDpi xmlns:a14="http://schemas.microsoft.com/office/drawing/2010/main" val="0"/>
                  </a:ext>
                </a:extLst>
              </a:blip>
              <a:srcRect t="25002" b="9739"/>
              <a:stretch/>
            </p:blipFill>
            <p:spPr bwMode="auto">
              <a:xfrm>
                <a:off x="3980704" y="5015824"/>
                <a:ext cx="1641396" cy="869021"/>
              </a:xfrm>
              <a:prstGeom prst="rect">
                <a:avLst/>
              </a:prstGeom>
              <a:noFill/>
              <a:ln>
                <a:noFill/>
              </a:ln>
              <a:extLst>
                <a:ext uri="{53640926-AAD7-44D8-BBD7-CCE9431645EC}">
                  <a14:shadowObscured xmlns:a14="http://schemas.microsoft.com/office/drawing/2010/main"/>
                </a:ext>
              </a:extLst>
            </p:spPr>
          </p:pic>
          <p:pic>
            <p:nvPicPr>
              <p:cNvPr id="44" name="Picture 43"/>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64415">
                <a:off x="5399182" y="4735396"/>
                <a:ext cx="1265246" cy="1376739"/>
              </a:xfrm>
              <a:prstGeom prst="rect">
                <a:avLst/>
              </a:prstGeom>
            </p:spPr>
          </p:pic>
        </p:grpSp>
        <p:sp>
          <p:nvSpPr>
            <p:cNvPr id="88" name="TextBox 87"/>
            <p:cNvSpPr txBox="1"/>
            <p:nvPr/>
          </p:nvSpPr>
          <p:spPr>
            <a:xfrm rot="632878">
              <a:off x="1731061" y="2744994"/>
              <a:ext cx="819625" cy="360726"/>
            </a:xfrm>
            <a:prstGeom prst="rect">
              <a:avLst/>
            </a:prstGeom>
            <a:noFill/>
          </p:spPr>
          <p:txBody>
            <a:bodyPr wrap="square" rtlCol="0">
              <a:spAutoFit/>
            </a:bodyPr>
            <a:lstStyle/>
            <a:p>
              <a:r>
                <a:rPr lang="en-GB" sz="1985" dirty="0">
                  <a:latin typeface="Comic Sans MS" panose="030F0702030302020204" pitchFamily="66" charset="0"/>
                </a:rPr>
                <a:t>£1.00</a:t>
              </a:r>
            </a:p>
          </p:txBody>
        </p:sp>
      </p:grpSp>
      <p:grpSp>
        <p:nvGrpSpPr>
          <p:cNvPr id="102" name="Group 101"/>
          <p:cNvGrpSpPr/>
          <p:nvPr/>
        </p:nvGrpSpPr>
        <p:grpSpPr>
          <a:xfrm>
            <a:off x="370068" y="3820842"/>
            <a:ext cx="3163769" cy="1291641"/>
            <a:chOff x="178372" y="3359729"/>
            <a:chExt cx="2868909" cy="1171261"/>
          </a:xfrm>
        </p:grpSpPr>
        <p:grpSp>
          <p:nvGrpSpPr>
            <p:cNvPr id="45" name="Group 44"/>
            <p:cNvGrpSpPr/>
            <p:nvPr/>
          </p:nvGrpSpPr>
          <p:grpSpPr>
            <a:xfrm>
              <a:off x="178372" y="3359729"/>
              <a:ext cx="2868909" cy="1171261"/>
              <a:chOff x="1169861" y="2989934"/>
              <a:chExt cx="3162444" cy="1265246"/>
            </a:xfrm>
          </p:grpSpPr>
          <p:pic>
            <p:nvPicPr>
              <p:cNvPr id="37" name="Picture 36"/>
              <p:cNvPicPr>
                <a:picLocks noChangeAspect="1"/>
              </p:cNvPicPr>
              <p:nvPr/>
            </p:nvPicPr>
            <p:blipFill rotWithShape="1">
              <a:blip r:embed="rId12" cstate="print">
                <a:extLst>
                  <a:ext uri="{28A0092B-C50C-407E-A947-70E740481C1C}">
                    <a14:useLocalDpi xmlns:a14="http://schemas.microsoft.com/office/drawing/2010/main" val="0"/>
                  </a:ext>
                </a:extLst>
              </a:blip>
              <a:srcRect l="5900" t="27545" r="8263" b="29909"/>
              <a:stretch/>
            </p:blipFill>
            <p:spPr>
              <a:xfrm>
                <a:off x="2357075" y="3088974"/>
                <a:ext cx="1975230" cy="652369"/>
              </a:xfrm>
              <a:prstGeom prst="rect">
                <a:avLst/>
              </a:prstGeom>
            </p:spPr>
          </p:pic>
          <p:pic>
            <p:nvPicPr>
              <p:cNvPr id="42" name="Picture 41"/>
              <p:cNvPicPr>
                <a:picLocks noChangeAspect="1"/>
              </p:cNvPicPr>
              <p:nvPr/>
            </p:nvPicPr>
            <p:blipFill>
              <a:blip r:embed="rId10" cstate="print">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846073">
                <a:off x="1225608" y="2934187"/>
                <a:ext cx="1265246" cy="1376739"/>
              </a:xfrm>
              <a:prstGeom prst="rect">
                <a:avLst/>
              </a:prstGeom>
            </p:spPr>
          </p:pic>
        </p:grpSp>
        <p:sp>
          <p:nvSpPr>
            <p:cNvPr id="90" name="TextBox 89"/>
            <p:cNvSpPr txBox="1"/>
            <p:nvPr/>
          </p:nvSpPr>
          <p:spPr>
            <a:xfrm rot="19520062">
              <a:off x="283760" y="3790086"/>
              <a:ext cx="897471" cy="360726"/>
            </a:xfrm>
            <a:prstGeom prst="rect">
              <a:avLst/>
            </a:prstGeom>
            <a:noFill/>
          </p:spPr>
          <p:txBody>
            <a:bodyPr wrap="square" rtlCol="0">
              <a:spAutoFit/>
            </a:bodyPr>
            <a:lstStyle/>
            <a:p>
              <a:r>
                <a:rPr lang="en-GB" sz="1985" dirty="0">
                  <a:latin typeface="Comic Sans MS" panose="030F0702030302020204" pitchFamily="66" charset="0"/>
                </a:rPr>
                <a:t>£6.00</a:t>
              </a:r>
            </a:p>
          </p:txBody>
        </p:sp>
      </p:grpSp>
      <p:grpSp>
        <p:nvGrpSpPr>
          <p:cNvPr id="106" name="Group 105"/>
          <p:cNvGrpSpPr/>
          <p:nvPr/>
        </p:nvGrpSpPr>
        <p:grpSpPr>
          <a:xfrm>
            <a:off x="4777001" y="2822712"/>
            <a:ext cx="3163678" cy="1556300"/>
            <a:chOff x="4055397" y="2559638"/>
            <a:chExt cx="2868826" cy="1411254"/>
          </a:xfrm>
        </p:grpSpPr>
        <p:grpSp>
          <p:nvGrpSpPr>
            <p:cNvPr id="81" name="Group 80"/>
            <p:cNvGrpSpPr/>
            <p:nvPr/>
          </p:nvGrpSpPr>
          <p:grpSpPr>
            <a:xfrm>
              <a:off x="4055397" y="2559638"/>
              <a:ext cx="2868826" cy="1411254"/>
              <a:chOff x="4055396" y="2559638"/>
              <a:chExt cx="2953471" cy="1376739"/>
            </a:xfrm>
          </p:grpSpPr>
          <p:pic>
            <p:nvPicPr>
              <p:cNvPr id="79" name="Picture 78"/>
              <p:cNvPicPr>
                <a:picLocks noChangeAspect="1"/>
              </p:cNvPicPr>
              <p:nvPr/>
            </p:nvPicPr>
            <p:blipFill rotWithShape="1">
              <a:blip r:embed="rId13" cstate="print">
                <a:extLst>
                  <a:ext uri="{28A0092B-C50C-407E-A947-70E740481C1C}">
                    <a14:useLocalDpi xmlns:a14="http://schemas.microsoft.com/office/drawing/2010/main" val="0"/>
                  </a:ext>
                </a:extLst>
              </a:blip>
              <a:srcRect t="33687" r="3210" b="19979"/>
              <a:stretch/>
            </p:blipFill>
            <p:spPr>
              <a:xfrm>
                <a:off x="5058002" y="3307300"/>
                <a:ext cx="1950865" cy="622890"/>
              </a:xfrm>
              <a:prstGeom prst="rect">
                <a:avLst/>
              </a:prstGeom>
            </p:spPr>
          </p:pic>
          <p:pic>
            <p:nvPicPr>
              <p:cNvPr id="80" name="Picture 79"/>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43124">
                <a:off x="4055396" y="2559638"/>
                <a:ext cx="1265246" cy="1376739"/>
              </a:xfrm>
              <a:prstGeom prst="rect">
                <a:avLst/>
              </a:prstGeom>
            </p:spPr>
          </p:pic>
        </p:grpSp>
        <p:sp>
          <p:nvSpPr>
            <p:cNvPr id="91" name="TextBox 90"/>
            <p:cNvSpPr txBox="1"/>
            <p:nvPr/>
          </p:nvSpPr>
          <p:spPr>
            <a:xfrm rot="857695">
              <a:off x="4145651" y="3052452"/>
              <a:ext cx="974049" cy="360726"/>
            </a:xfrm>
            <a:prstGeom prst="rect">
              <a:avLst/>
            </a:prstGeom>
            <a:noFill/>
          </p:spPr>
          <p:txBody>
            <a:bodyPr wrap="square" rtlCol="0">
              <a:spAutoFit/>
            </a:bodyPr>
            <a:lstStyle/>
            <a:p>
              <a:r>
                <a:rPr lang="en-GB" sz="1985" dirty="0">
                  <a:latin typeface="Comic Sans MS" panose="030F0702030302020204" pitchFamily="66" charset="0"/>
                </a:rPr>
                <a:t>£7.00</a:t>
              </a:r>
            </a:p>
          </p:txBody>
        </p:sp>
      </p:grpSp>
      <p:grpSp>
        <p:nvGrpSpPr>
          <p:cNvPr id="103" name="Group 102"/>
          <p:cNvGrpSpPr/>
          <p:nvPr/>
        </p:nvGrpSpPr>
        <p:grpSpPr>
          <a:xfrm>
            <a:off x="368616" y="4701476"/>
            <a:ext cx="3139075" cy="1669763"/>
            <a:chOff x="222391" y="4251884"/>
            <a:chExt cx="3029930" cy="1563894"/>
          </a:xfrm>
        </p:grpSpPr>
        <p:grpSp>
          <p:nvGrpSpPr>
            <p:cNvPr id="46" name="Group 45"/>
            <p:cNvGrpSpPr/>
            <p:nvPr/>
          </p:nvGrpSpPr>
          <p:grpSpPr>
            <a:xfrm>
              <a:off x="222391" y="4251884"/>
              <a:ext cx="3029930" cy="1563894"/>
              <a:chOff x="1713335" y="3764235"/>
              <a:chExt cx="2805189" cy="1387224"/>
            </a:xfrm>
          </p:grpSpPr>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9548" y="3924136"/>
                <a:ext cx="1688976" cy="1227323"/>
              </a:xfrm>
              <a:prstGeom prst="rect">
                <a:avLst/>
              </a:prstGeom>
            </p:spPr>
          </p:pic>
          <p:pic>
            <p:nvPicPr>
              <p:cNvPr id="43" name="Picture 42"/>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889304">
                <a:off x="1769082" y="3708488"/>
                <a:ext cx="1265246" cy="1376739"/>
              </a:xfrm>
              <a:prstGeom prst="rect">
                <a:avLst/>
              </a:prstGeom>
            </p:spPr>
          </p:pic>
        </p:grpSp>
        <p:sp>
          <p:nvSpPr>
            <p:cNvPr id="92" name="TextBox 91"/>
            <p:cNvSpPr txBox="1"/>
            <p:nvPr/>
          </p:nvSpPr>
          <p:spPr>
            <a:xfrm rot="19573973">
              <a:off x="273980" y="4816793"/>
              <a:ext cx="1161306" cy="372579"/>
            </a:xfrm>
            <a:prstGeom prst="rect">
              <a:avLst/>
            </a:prstGeom>
            <a:noFill/>
          </p:spPr>
          <p:txBody>
            <a:bodyPr wrap="square" rtlCol="0">
              <a:spAutoFit/>
            </a:bodyPr>
            <a:lstStyle/>
            <a:p>
              <a:r>
                <a:rPr lang="en-GB" sz="1985" dirty="0">
                  <a:latin typeface="Comic Sans MS" panose="030F0702030302020204" pitchFamily="66" charset="0"/>
                </a:rPr>
                <a:t>£75.00</a:t>
              </a:r>
            </a:p>
          </p:txBody>
        </p:sp>
      </p:grpSp>
      <p:grpSp>
        <p:nvGrpSpPr>
          <p:cNvPr id="104" name="Group 103"/>
          <p:cNvGrpSpPr/>
          <p:nvPr/>
        </p:nvGrpSpPr>
        <p:grpSpPr>
          <a:xfrm>
            <a:off x="3496564" y="5205184"/>
            <a:ext cx="2863412" cy="1581275"/>
            <a:chOff x="3473977" y="4770701"/>
            <a:chExt cx="2596545" cy="1433902"/>
          </a:xfrm>
        </p:grpSpPr>
        <p:grpSp>
          <p:nvGrpSpPr>
            <p:cNvPr id="47" name="Group 46"/>
            <p:cNvGrpSpPr/>
            <p:nvPr/>
          </p:nvGrpSpPr>
          <p:grpSpPr>
            <a:xfrm>
              <a:off x="3473977" y="4770701"/>
              <a:ext cx="2486147" cy="1433902"/>
              <a:chOff x="162169" y="4653136"/>
              <a:chExt cx="2696671" cy="1447839"/>
            </a:xfrm>
          </p:grpSpPr>
          <p:pic>
            <p:nvPicPr>
              <p:cNvPr id="26" name="Picture 25"/>
              <p:cNvPicPr/>
              <p:nvPr/>
            </p:nvPicPr>
            <p:blipFill rotWithShape="1">
              <a:blip r:embed="rId15" cstate="print">
                <a:extLst>
                  <a:ext uri="{28A0092B-C50C-407E-A947-70E740481C1C}">
                    <a14:useLocalDpi xmlns:a14="http://schemas.microsoft.com/office/drawing/2010/main" val="0"/>
                  </a:ext>
                </a:extLst>
              </a:blip>
              <a:srcRect t="6283"/>
              <a:stretch/>
            </p:blipFill>
            <p:spPr bwMode="auto">
              <a:xfrm>
                <a:off x="162169" y="4653136"/>
                <a:ext cx="1690870" cy="1074151"/>
              </a:xfrm>
              <a:prstGeom prst="rect">
                <a:avLst/>
              </a:prstGeom>
              <a:noFill/>
              <a:ln w="9525">
                <a:noFill/>
                <a:miter lim="800000"/>
                <a:headEnd/>
                <a:tailEnd/>
              </a:ln>
            </p:spPr>
          </p:pic>
          <p:pic>
            <p:nvPicPr>
              <p:cNvPr id="41" name="Picture 40"/>
              <p:cNvPicPr>
                <a:picLocks noChangeAspect="1"/>
              </p:cNvPicPr>
              <p:nvPr/>
            </p:nvPicPr>
            <p:blipFill>
              <a:blip r:embed="rId10" cstate="print">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5">
                <a:off x="1593594" y="4724236"/>
                <a:ext cx="1265246" cy="1376739"/>
              </a:xfrm>
              <a:prstGeom prst="rect">
                <a:avLst/>
              </a:prstGeom>
            </p:spPr>
          </p:pic>
        </p:grpSp>
        <p:sp>
          <p:nvSpPr>
            <p:cNvPr id="93" name="TextBox 92"/>
            <p:cNvSpPr txBox="1"/>
            <p:nvPr/>
          </p:nvSpPr>
          <p:spPr>
            <a:xfrm rot="1305689">
              <a:off x="5055291" y="5445629"/>
              <a:ext cx="1015231" cy="360726"/>
            </a:xfrm>
            <a:prstGeom prst="rect">
              <a:avLst/>
            </a:prstGeom>
            <a:noFill/>
          </p:spPr>
          <p:txBody>
            <a:bodyPr wrap="square" rtlCol="0">
              <a:spAutoFit/>
            </a:bodyPr>
            <a:lstStyle/>
            <a:p>
              <a:r>
                <a:rPr lang="en-GB" sz="1985" dirty="0">
                  <a:latin typeface="Comic Sans MS" panose="030F0702030302020204" pitchFamily="66" charset="0"/>
                </a:rPr>
                <a:t>£2.00</a:t>
              </a:r>
            </a:p>
          </p:txBody>
        </p:sp>
      </p:grpSp>
      <p:grpSp>
        <p:nvGrpSpPr>
          <p:cNvPr id="112" name="Group 111"/>
          <p:cNvGrpSpPr/>
          <p:nvPr/>
        </p:nvGrpSpPr>
        <p:grpSpPr>
          <a:xfrm>
            <a:off x="6598784" y="2307789"/>
            <a:ext cx="2218584" cy="1599681"/>
            <a:chOff x="6318641" y="4668553"/>
            <a:chExt cx="2247463" cy="1583812"/>
          </a:xfrm>
        </p:grpSpPr>
        <p:grpSp>
          <p:nvGrpSpPr>
            <p:cNvPr id="70" name="Group 69"/>
            <p:cNvGrpSpPr/>
            <p:nvPr/>
          </p:nvGrpSpPr>
          <p:grpSpPr>
            <a:xfrm>
              <a:off x="6318641" y="4668553"/>
              <a:ext cx="2208736" cy="1583812"/>
              <a:chOff x="6318641" y="4668553"/>
              <a:chExt cx="2208736" cy="1583812"/>
            </a:xfrm>
          </p:grpSpPr>
          <p:pic>
            <p:nvPicPr>
              <p:cNvPr id="61" name="Picture 4"/>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18641" y="4668553"/>
                <a:ext cx="1177383" cy="1177383"/>
              </a:xfrm>
              <a:prstGeom prst="rect">
                <a:avLst/>
              </a:prstGeom>
              <a:noFill/>
            </p:spPr>
          </p:pic>
          <p:pic>
            <p:nvPicPr>
              <p:cNvPr id="67" name="Picture 66"/>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64415">
                <a:off x="7262131" y="4875626"/>
                <a:ext cx="1265246" cy="1376739"/>
              </a:xfrm>
              <a:prstGeom prst="rect">
                <a:avLst/>
              </a:prstGeom>
            </p:spPr>
          </p:pic>
        </p:grpSp>
        <p:sp>
          <p:nvSpPr>
            <p:cNvPr id="94" name="TextBox 93"/>
            <p:cNvSpPr txBox="1"/>
            <p:nvPr/>
          </p:nvSpPr>
          <p:spPr>
            <a:xfrm rot="632878">
              <a:off x="7561180" y="5429065"/>
              <a:ext cx="1004924" cy="393855"/>
            </a:xfrm>
            <a:prstGeom prst="rect">
              <a:avLst/>
            </a:prstGeom>
            <a:noFill/>
          </p:spPr>
          <p:txBody>
            <a:bodyPr wrap="square" rtlCol="0">
              <a:spAutoFit/>
            </a:bodyPr>
            <a:lstStyle/>
            <a:p>
              <a:r>
                <a:rPr lang="en-GB" sz="1985" dirty="0">
                  <a:latin typeface="Comic Sans MS" panose="030F0702030302020204" pitchFamily="66" charset="0"/>
                </a:rPr>
                <a:t>£5.00</a:t>
              </a:r>
            </a:p>
          </p:txBody>
        </p:sp>
      </p:grpSp>
      <p:grpSp>
        <p:nvGrpSpPr>
          <p:cNvPr id="113" name="Group 112"/>
          <p:cNvGrpSpPr/>
          <p:nvPr/>
        </p:nvGrpSpPr>
        <p:grpSpPr>
          <a:xfrm>
            <a:off x="3032746" y="177641"/>
            <a:ext cx="2534957" cy="1901155"/>
            <a:chOff x="2590084" y="263879"/>
            <a:chExt cx="2298702" cy="1723969"/>
          </a:xfrm>
        </p:grpSpPr>
        <p:grpSp>
          <p:nvGrpSpPr>
            <p:cNvPr id="60" name="Group 59"/>
            <p:cNvGrpSpPr/>
            <p:nvPr/>
          </p:nvGrpSpPr>
          <p:grpSpPr>
            <a:xfrm>
              <a:off x="2590084" y="263879"/>
              <a:ext cx="2285019" cy="1723969"/>
              <a:chOff x="2643808" y="225026"/>
              <a:chExt cx="2285019" cy="1723969"/>
            </a:xfrm>
          </p:grpSpPr>
          <p:pic>
            <p:nvPicPr>
              <p:cNvPr id="58" name="Picture 57"/>
              <p:cNvPicPr>
                <a:picLocks noChangeAspect="1"/>
              </p:cNvPicPr>
              <p:nvPr/>
            </p:nvPicPr>
            <p:blipFill rotWithShape="1">
              <a:blip r:embed="rId17" cstate="print">
                <a:extLst>
                  <a:ext uri="{28A0092B-C50C-407E-A947-70E740481C1C}">
                    <a14:useLocalDpi xmlns:a14="http://schemas.microsoft.com/office/drawing/2010/main" val="0"/>
                  </a:ext>
                </a:extLst>
              </a:blip>
              <a:srcRect l="28120" r="22694" b="8216"/>
              <a:stretch/>
            </p:blipFill>
            <p:spPr>
              <a:xfrm>
                <a:off x="2643808" y="400566"/>
                <a:ext cx="1244708" cy="1548429"/>
              </a:xfrm>
              <a:prstGeom prst="rect">
                <a:avLst/>
              </a:prstGeom>
            </p:spPr>
          </p:pic>
          <p:pic>
            <p:nvPicPr>
              <p:cNvPr id="59" name="Picture 58"/>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7485815">
                <a:off x="3607835" y="169279"/>
                <a:ext cx="1265246" cy="1376739"/>
              </a:xfrm>
              <a:prstGeom prst="rect">
                <a:avLst/>
              </a:prstGeom>
            </p:spPr>
          </p:pic>
        </p:grpSp>
        <p:sp>
          <p:nvSpPr>
            <p:cNvPr id="95" name="TextBox 94"/>
            <p:cNvSpPr txBox="1"/>
            <p:nvPr/>
          </p:nvSpPr>
          <p:spPr>
            <a:xfrm rot="20493299">
              <a:off x="3874948" y="684630"/>
              <a:ext cx="1013838" cy="360726"/>
            </a:xfrm>
            <a:prstGeom prst="rect">
              <a:avLst/>
            </a:prstGeom>
            <a:noFill/>
          </p:spPr>
          <p:txBody>
            <a:bodyPr wrap="square" rtlCol="0">
              <a:spAutoFit/>
            </a:bodyPr>
            <a:lstStyle/>
            <a:p>
              <a:r>
                <a:rPr lang="en-GB" sz="1985" dirty="0">
                  <a:latin typeface="Comic Sans MS" panose="030F0702030302020204" pitchFamily="66" charset="0"/>
                </a:rPr>
                <a:t>£4.00</a:t>
              </a:r>
            </a:p>
          </p:txBody>
        </p:sp>
      </p:grpSp>
      <p:grpSp>
        <p:nvGrpSpPr>
          <p:cNvPr id="109" name="Group 108"/>
          <p:cNvGrpSpPr/>
          <p:nvPr/>
        </p:nvGrpSpPr>
        <p:grpSpPr>
          <a:xfrm>
            <a:off x="7710256" y="76441"/>
            <a:ext cx="2383753" cy="2834573"/>
            <a:chOff x="6719668" y="200979"/>
            <a:chExt cx="2161590" cy="2570394"/>
          </a:xfrm>
        </p:grpSpPr>
        <p:grpSp>
          <p:nvGrpSpPr>
            <p:cNvPr id="55" name="Group 54"/>
            <p:cNvGrpSpPr/>
            <p:nvPr/>
          </p:nvGrpSpPr>
          <p:grpSpPr>
            <a:xfrm>
              <a:off x="6719668" y="200979"/>
              <a:ext cx="2161590" cy="2570394"/>
              <a:chOff x="6425222" y="608197"/>
              <a:chExt cx="2161590" cy="2570394"/>
            </a:xfrm>
          </p:grpSpPr>
          <p:grpSp>
            <p:nvGrpSpPr>
              <p:cNvPr id="52" name="Group 51"/>
              <p:cNvGrpSpPr/>
              <p:nvPr/>
            </p:nvGrpSpPr>
            <p:grpSpPr>
              <a:xfrm>
                <a:off x="7097526" y="820555"/>
                <a:ext cx="1489286" cy="2358036"/>
                <a:chOff x="7096327" y="882084"/>
                <a:chExt cx="1489286" cy="2358036"/>
              </a:xfrm>
            </p:grpSpPr>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96327" y="882084"/>
                  <a:ext cx="1489286" cy="2358036"/>
                </a:xfrm>
                <a:prstGeom prst="rect">
                  <a:avLst/>
                </a:prstGeom>
              </p:spPr>
            </p:pic>
            <p:sp>
              <p:nvSpPr>
                <p:cNvPr id="51" name="Rectangle 50"/>
                <p:cNvSpPr/>
                <p:nvPr/>
              </p:nvSpPr>
              <p:spPr>
                <a:xfrm>
                  <a:off x="7631510" y="1239904"/>
                  <a:ext cx="418919" cy="28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50" name="Picture 49"/>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43124">
                <a:off x="6425222" y="608197"/>
                <a:ext cx="1363836" cy="1484017"/>
              </a:xfrm>
              <a:prstGeom prst="rect">
                <a:avLst/>
              </a:prstGeom>
            </p:spPr>
          </p:pic>
        </p:grpSp>
        <p:sp>
          <p:nvSpPr>
            <p:cNvPr id="96" name="TextBox 95"/>
            <p:cNvSpPr txBox="1"/>
            <p:nvPr/>
          </p:nvSpPr>
          <p:spPr>
            <a:xfrm rot="732000">
              <a:off x="6741752" y="720423"/>
              <a:ext cx="1177866" cy="360726"/>
            </a:xfrm>
            <a:prstGeom prst="rect">
              <a:avLst/>
            </a:prstGeom>
            <a:noFill/>
          </p:spPr>
          <p:txBody>
            <a:bodyPr wrap="square" rtlCol="0">
              <a:spAutoFit/>
            </a:bodyPr>
            <a:lstStyle/>
            <a:p>
              <a:r>
                <a:rPr lang="en-GB" sz="1985" dirty="0">
                  <a:latin typeface="Comic Sans MS" panose="030F0702030302020204" pitchFamily="66" charset="0"/>
                </a:rPr>
                <a:t>£100.00</a:t>
              </a:r>
            </a:p>
          </p:txBody>
        </p:sp>
      </p:grpSp>
      <p:grpSp>
        <p:nvGrpSpPr>
          <p:cNvPr id="105" name="Group 104"/>
          <p:cNvGrpSpPr/>
          <p:nvPr/>
        </p:nvGrpSpPr>
        <p:grpSpPr>
          <a:xfrm>
            <a:off x="3647395" y="3907432"/>
            <a:ext cx="2292201" cy="1389861"/>
            <a:chOff x="3532750" y="3583114"/>
            <a:chExt cx="2356962" cy="1333316"/>
          </a:xfrm>
        </p:grpSpPr>
        <p:grpSp>
          <p:nvGrpSpPr>
            <p:cNvPr id="77" name="Group 76"/>
            <p:cNvGrpSpPr/>
            <p:nvPr/>
          </p:nvGrpSpPr>
          <p:grpSpPr>
            <a:xfrm>
              <a:off x="3532750" y="3583114"/>
              <a:ext cx="2349314" cy="1333316"/>
              <a:chOff x="3520787" y="3506577"/>
              <a:chExt cx="2372426" cy="1376739"/>
            </a:xfrm>
          </p:grpSpPr>
          <p:pic>
            <p:nvPicPr>
              <p:cNvPr id="62" name="Picture 2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3520787" y="3655288"/>
                <a:ext cx="1678149" cy="1136539"/>
              </a:xfrm>
              <a:prstGeom prst="rect">
                <a:avLst/>
              </a:prstGeom>
              <a:noFill/>
            </p:spPr>
          </p:pic>
          <p:pic>
            <p:nvPicPr>
              <p:cNvPr id="71" name="Picture 70"/>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689831">
                <a:off x="4627967" y="3506577"/>
                <a:ext cx="1265246" cy="1376739"/>
              </a:xfrm>
              <a:prstGeom prst="rect">
                <a:avLst/>
              </a:prstGeom>
            </p:spPr>
          </p:pic>
        </p:grpSp>
        <p:sp>
          <p:nvSpPr>
            <p:cNvPr id="98" name="TextBox 97"/>
            <p:cNvSpPr txBox="1"/>
            <p:nvPr/>
          </p:nvSpPr>
          <p:spPr>
            <a:xfrm rot="1026656">
              <a:off x="4915663" y="4137222"/>
              <a:ext cx="974049" cy="381617"/>
            </a:xfrm>
            <a:prstGeom prst="rect">
              <a:avLst/>
            </a:prstGeom>
            <a:noFill/>
          </p:spPr>
          <p:txBody>
            <a:bodyPr wrap="square" rtlCol="0">
              <a:spAutoFit/>
            </a:bodyPr>
            <a:lstStyle/>
            <a:p>
              <a:r>
                <a:rPr lang="en-GB" sz="1985" dirty="0">
                  <a:latin typeface="Comic Sans MS" panose="030F0702030302020204" pitchFamily="66" charset="0"/>
                </a:rPr>
                <a:t>£5.00</a:t>
              </a:r>
            </a:p>
          </p:txBody>
        </p:sp>
      </p:grpSp>
      <p:grpSp>
        <p:nvGrpSpPr>
          <p:cNvPr id="108" name="Group 107"/>
          <p:cNvGrpSpPr/>
          <p:nvPr/>
        </p:nvGrpSpPr>
        <p:grpSpPr>
          <a:xfrm>
            <a:off x="5340948" y="491168"/>
            <a:ext cx="2880750" cy="1908995"/>
            <a:chOff x="4852165" y="623407"/>
            <a:chExt cx="2660833" cy="1775008"/>
          </a:xfrm>
        </p:grpSpPr>
        <p:grpSp>
          <p:nvGrpSpPr>
            <p:cNvPr id="54" name="Group 53"/>
            <p:cNvGrpSpPr/>
            <p:nvPr/>
          </p:nvGrpSpPr>
          <p:grpSpPr>
            <a:xfrm>
              <a:off x="4852165" y="623407"/>
              <a:ext cx="2654228" cy="1775008"/>
              <a:chOff x="4423082" y="1864860"/>
              <a:chExt cx="2740388" cy="1862295"/>
            </a:xfrm>
          </p:grpSpPr>
          <p:grpSp>
            <p:nvGrpSpPr>
              <p:cNvPr id="35" name="Group 34"/>
              <p:cNvGrpSpPr/>
              <p:nvPr/>
            </p:nvGrpSpPr>
            <p:grpSpPr>
              <a:xfrm>
                <a:off x="4423082" y="1864860"/>
                <a:ext cx="1902179" cy="1862295"/>
                <a:chOff x="3920466" y="2857861"/>
                <a:chExt cx="2160240" cy="2111606"/>
              </a:xfrm>
            </p:grpSpPr>
            <p:grpSp>
              <p:nvGrpSpPr>
                <p:cNvPr id="33" name="Group 32"/>
                <p:cNvGrpSpPr/>
                <p:nvPr/>
              </p:nvGrpSpPr>
              <p:grpSpPr>
                <a:xfrm>
                  <a:off x="3920466" y="2857861"/>
                  <a:ext cx="2160240" cy="2111606"/>
                  <a:chOff x="4712208" y="2592258"/>
                  <a:chExt cx="2160240" cy="2111606"/>
                </a:xfrm>
              </p:grpSpPr>
              <p:grpSp>
                <p:nvGrpSpPr>
                  <p:cNvPr id="28" name="Group 27"/>
                  <p:cNvGrpSpPr/>
                  <p:nvPr/>
                </p:nvGrpSpPr>
                <p:grpSpPr>
                  <a:xfrm>
                    <a:off x="4817979" y="2857860"/>
                    <a:ext cx="1834603" cy="1723267"/>
                    <a:chOff x="0" y="0"/>
                    <a:chExt cx="1347069" cy="1283369"/>
                  </a:xfrm>
                </p:grpSpPr>
                <p:pic>
                  <p:nvPicPr>
                    <p:cNvPr id="29" name="Picture 28"/>
                    <p:cNvPicPr>
                      <a:picLocks noChangeAspect="1"/>
                    </p:cNvPicPr>
                    <p:nvPr/>
                  </p:nvPicPr>
                  <p:blipFill rotWithShape="1">
                    <a:blip r:embed="rId20" cstate="print">
                      <a:extLst>
                        <a:ext uri="{28A0092B-C50C-407E-A947-70E740481C1C}">
                          <a14:useLocalDpi xmlns:a14="http://schemas.microsoft.com/office/drawing/2010/main" val="0"/>
                        </a:ext>
                      </a:extLst>
                    </a:blip>
                    <a:srcRect r="51776" b="54347"/>
                    <a:stretch/>
                  </p:blipFill>
                  <p:spPr bwMode="auto">
                    <a:xfrm>
                      <a:off x="144379" y="0"/>
                      <a:ext cx="1202690" cy="1138555"/>
                    </a:xfrm>
                    <a:prstGeom prst="rect">
                      <a:avLst/>
                    </a:prstGeom>
                    <a:ln>
                      <a:noFill/>
                    </a:ln>
                    <a:extLst>
                      <a:ext uri="{53640926-AAD7-44D8-BBD7-CCE9431645EC}">
                        <a14:shadowObscured xmlns:a14="http://schemas.microsoft.com/office/drawing/2010/main"/>
                      </a:ext>
                    </a:extLst>
                  </p:spPr>
                </p:pic>
                <p:sp>
                  <p:nvSpPr>
                    <p:cNvPr id="30" name="Rectangle 29"/>
                    <p:cNvSpPr/>
                    <p:nvPr/>
                  </p:nvSpPr>
                  <p:spPr>
                    <a:xfrm>
                      <a:off x="0" y="1026695"/>
                      <a:ext cx="464820" cy="256674"/>
                    </a:xfrm>
                    <a:prstGeom prst="rect">
                      <a:avLst/>
                    </a:prstGeom>
                    <a:solidFill>
                      <a:sysClr val="window" lastClr="FFFFFF"/>
                    </a:solidFill>
                    <a:ln w="12700" cap="flat" cmpd="sng" algn="ctr">
                      <a:no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sp>
                <p:nvSpPr>
                  <p:cNvPr id="3" name="Donut 2"/>
                  <p:cNvSpPr/>
                  <p:nvPr/>
                </p:nvSpPr>
                <p:spPr>
                  <a:xfrm>
                    <a:off x="4712208" y="2592258"/>
                    <a:ext cx="2160240" cy="2111606"/>
                  </a:xfrm>
                  <a:prstGeom prst="donut">
                    <a:avLst>
                      <a:gd name="adj" fmla="val 1672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solidFill>
                        <a:schemeClr val="tx1"/>
                      </a:solidFill>
                    </a:endParaRPr>
                  </a:p>
                </p:txBody>
              </p:sp>
            </p:grpSp>
            <p:sp>
              <p:nvSpPr>
                <p:cNvPr id="34" name="Rectangle 33"/>
                <p:cNvSpPr/>
                <p:nvPr/>
              </p:nvSpPr>
              <p:spPr>
                <a:xfrm>
                  <a:off x="5792328" y="4502076"/>
                  <a:ext cx="288378" cy="344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53" name="Picture 52"/>
              <p:cNvPicPr>
                <a:picLocks noChangeAspect="1"/>
              </p:cNvPicPr>
              <p:nvPr/>
            </p:nvPicPr>
            <p:blipFill>
              <a:blip r:embed="rId10" cstate="print">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5">
                <a:off x="5824165" y="2071002"/>
                <a:ext cx="1339305" cy="1457323"/>
              </a:xfrm>
              <a:prstGeom prst="rect">
                <a:avLst/>
              </a:prstGeom>
            </p:spPr>
          </p:pic>
        </p:grpSp>
        <p:sp>
          <p:nvSpPr>
            <p:cNvPr id="100" name="TextBox 99"/>
            <p:cNvSpPr txBox="1"/>
            <p:nvPr/>
          </p:nvSpPr>
          <p:spPr>
            <a:xfrm rot="1104950">
              <a:off x="6480423" y="1404246"/>
              <a:ext cx="1032575" cy="369880"/>
            </a:xfrm>
            <a:prstGeom prst="rect">
              <a:avLst/>
            </a:prstGeom>
            <a:noFill/>
          </p:spPr>
          <p:txBody>
            <a:bodyPr wrap="square" rtlCol="0">
              <a:spAutoFit/>
            </a:bodyPr>
            <a:lstStyle/>
            <a:p>
              <a:r>
                <a:rPr lang="en-GB" sz="1985" dirty="0">
                  <a:latin typeface="Comic Sans MS" panose="030F0702030302020204" pitchFamily="66" charset="0"/>
                </a:rPr>
                <a:t>£30.00</a:t>
              </a:r>
            </a:p>
          </p:txBody>
        </p:sp>
      </p:grpSp>
      <p:grpSp>
        <p:nvGrpSpPr>
          <p:cNvPr id="107" name="Group 106"/>
          <p:cNvGrpSpPr/>
          <p:nvPr/>
        </p:nvGrpSpPr>
        <p:grpSpPr>
          <a:xfrm>
            <a:off x="3330423" y="1789845"/>
            <a:ext cx="2860424" cy="1614064"/>
            <a:chOff x="3230065" y="1530222"/>
            <a:chExt cx="2593835" cy="1463635"/>
          </a:xfrm>
        </p:grpSpPr>
        <p:grpSp>
          <p:nvGrpSpPr>
            <p:cNvPr id="74" name="Group 73"/>
            <p:cNvGrpSpPr/>
            <p:nvPr/>
          </p:nvGrpSpPr>
          <p:grpSpPr>
            <a:xfrm>
              <a:off x="3230065" y="1530222"/>
              <a:ext cx="2582375" cy="1463635"/>
              <a:chOff x="3514559" y="1648176"/>
              <a:chExt cx="2582375" cy="1463635"/>
            </a:xfrm>
          </p:grpSpPr>
          <p:grpSp>
            <p:nvGrpSpPr>
              <p:cNvPr id="65" name="Group 64"/>
              <p:cNvGrpSpPr/>
              <p:nvPr/>
            </p:nvGrpSpPr>
            <p:grpSpPr>
              <a:xfrm>
                <a:off x="3514559" y="1737033"/>
                <a:ext cx="1747197" cy="1374778"/>
                <a:chOff x="4753218" y="2326767"/>
                <a:chExt cx="2623201" cy="2095577"/>
              </a:xfrm>
            </p:grpSpPr>
            <p:pic>
              <p:nvPicPr>
                <p:cNvPr id="63" name="Picture 62"/>
                <p:cNvPicPr>
                  <a:picLocks noChangeAspect="1"/>
                </p:cNvPicPr>
                <p:nvPr/>
              </p:nvPicPr>
              <p:blipFill rotWithShape="1">
                <a:blip r:embed="rId21">
                  <a:extLst>
                    <a:ext uri="{28A0092B-C50C-407E-A947-70E740481C1C}">
                      <a14:useLocalDpi xmlns:a14="http://schemas.microsoft.com/office/drawing/2010/main" val="0"/>
                    </a:ext>
                  </a:extLst>
                </a:blip>
                <a:srcRect l="10861"/>
                <a:stretch/>
              </p:blipFill>
              <p:spPr>
                <a:xfrm>
                  <a:off x="4753218" y="2326767"/>
                  <a:ext cx="2623201" cy="1574748"/>
                </a:xfrm>
                <a:prstGeom prst="rect">
                  <a:avLst/>
                </a:prstGeom>
              </p:spPr>
            </p:pic>
            <p:pic>
              <p:nvPicPr>
                <p:cNvPr id="64" name="Picture 15"/>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9959" b="87967" l="9717" r="100000"/>
                          </a14:imgEffect>
                        </a14:imgLayer>
                      </a14:imgProps>
                    </a:ext>
                    <a:ext uri="{28A0092B-C50C-407E-A947-70E740481C1C}">
                      <a14:useLocalDpi xmlns:a14="http://schemas.microsoft.com/office/drawing/2010/main" val="0"/>
                    </a:ext>
                  </a:extLst>
                </a:blip>
                <a:stretch>
                  <a:fillRect/>
                </a:stretch>
              </p:blipFill>
              <p:spPr bwMode="auto">
                <a:xfrm>
                  <a:off x="5056175" y="3320404"/>
                  <a:ext cx="1129038" cy="1101940"/>
                </a:xfrm>
                <a:prstGeom prst="rect">
                  <a:avLst/>
                </a:prstGeom>
                <a:noFill/>
              </p:spPr>
            </p:pic>
          </p:grpSp>
          <p:pic>
            <p:nvPicPr>
              <p:cNvPr id="73" name="Picture 72"/>
              <p:cNvPicPr>
                <a:picLocks noChangeAspect="1"/>
              </p:cNvPicPr>
              <p:nvPr/>
            </p:nvPicPr>
            <p:blipFill>
              <a:blip r:embed="rId10" cstate="print">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74540">
                <a:off x="4831688" y="1648176"/>
                <a:ext cx="1265246" cy="1376739"/>
              </a:xfrm>
              <a:prstGeom prst="rect">
                <a:avLst/>
              </a:prstGeom>
            </p:spPr>
          </p:pic>
        </p:grpSp>
        <p:sp>
          <p:nvSpPr>
            <p:cNvPr id="89" name="TextBox 88"/>
            <p:cNvSpPr txBox="1"/>
            <p:nvPr/>
          </p:nvSpPr>
          <p:spPr>
            <a:xfrm rot="669331">
              <a:off x="4828058" y="2087629"/>
              <a:ext cx="995842" cy="360726"/>
            </a:xfrm>
            <a:prstGeom prst="rect">
              <a:avLst/>
            </a:prstGeom>
            <a:noFill/>
          </p:spPr>
          <p:txBody>
            <a:bodyPr wrap="square" rtlCol="0">
              <a:spAutoFit/>
            </a:bodyPr>
            <a:lstStyle/>
            <a:p>
              <a:r>
                <a:rPr lang="en-GB" sz="1985" dirty="0">
                  <a:latin typeface="Comic Sans MS" panose="030F0702030302020204" pitchFamily="66" charset="0"/>
                </a:rPr>
                <a:t>£15.00</a:t>
              </a:r>
            </a:p>
          </p:txBody>
        </p:sp>
      </p:grpSp>
      <p:grpSp>
        <p:nvGrpSpPr>
          <p:cNvPr id="119" name="Group 118"/>
          <p:cNvGrpSpPr/>
          <p:nvPr/>
        </p:nvGrpSpPr>
        <p:grpSpPr>
          <a:xfrm>
            <a:off x="6322849" y="4717267"/>
            <a:ext cx="3749165" cy="2140035"/>
            <a:chOff x="5457172" y="4277622"/>
            <a:chExt cx="3399747" cy="1940586"/>
          </a:xfrm>
        </p:grpSpPr>
        <p:pic>
          <p:nvPicPr>
            <p:cNvPr id="116" name="Picture 11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448390" y="4277622"/>
              <a:ext cx="2408529" cy="1604682"/>
            </a:xfrm>
            <a:prstGeom prst="rect">
              <a:avLst/>
            </a:prstGeom>
          </p:spPr>
        </p:pic>
        <p:pic>
          <p:nvPicPr>
            <p:cNvPr id="118" name="Picture 117"/>
            <p:cNvPicPr>
              <a:picLocks noChangeAspect="1"/>
            </p:cNvPicPr>
            <p:nvPr/>
          </p:nvPicPr>
          <p:blipFill>
            <a:blip r:embed="rId10" cstate="print">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6388109">
              <a:off x="5548306" y="4898089"/>
              <a:ext cx="1228985" cy="1411254"/>
            </a:xfrm>
            <a:prstGeom prst="rect">
              <a:avLst/>
            </a:prstGeom>
          </p:spPr>
        </p:pic>
        <p:sp>
          <p:nvSpPr>
            <p:cNvPr id="117" name="TextBox 116"/>
            <p:cNvSpPr txBox="1"/>
            <p:nvPr/>
          </p:nvSpPr>
          <p:spPr>
            <a:xfrm rot="20095322">
              <a:off x="5633801" y="5431382"/>
              <a:ext cx="974049" cy="360726"/>
            </a:xfrm>
            <a:prstGeom prst="rect">
              <a:avLst/>
            </a:prstGeom>
            <a:noFill/>
          </p:spPr>
          <p:txBody>
            <a:bodyPr wrap="square" rtlCol="0">
              <a:spAutoFit/>
            </a:bodyPr>
            <a:lstStyle/>
            <a:p>
              <a:r>
                <a:rPr lang="en-GB" sz="1985" dirty="0">
                  <a:latin typeface="Comic Sans MS" panose="030F0702030302020204" pitchFamily="66" charset="0"/>
                </a:rPr>
                <a:t>£7.00</a:t>
              </a:r>
            </a:p>
          </p:txBody>
        </p:sp>
      </p:grpSp>
      <p:grpSp>
        <p:nvGrpSpPr>
          <p:cNvPr id="115" name="Group 114"/>
          <p:cNvGrpSpPr/>
          <p:nvPr/>
        </p:nvGrpSpPr>
        <p:grpSpPr>
          <a:xfrm rot="1257286">
            <a:off x="6302842" y="4062615"/>
            <a:ext cx="1666738" cy="1718127"/>
            <a:chOff x="7475269" y="2692427"/>
            <a:chExt cx="1511400" cy="1557999"/>
          </a:xfrm>
        </p:grpSpPr>
        <p:pic>
          <p:nvPicPr>
            <p:cNvPr id="75" name="Picture 7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52065">
              <a:off x="7475269" y="3480274"/>
              <a:ext cx="688409" cy="770152"/>
            </a:xfrm>
            <a:prstGeom prst="rect">
              <a:avLst/>
            </a:prstGeom>
          </p:spPr>
        </p:pic>
        <p:pic>
          <p:nvPicPr>
            <p:cNvPr id="76" name="Picture 75"/>
            <p:cNvPicPr>
              <a:picLocks noChangeAspect="1"/>
            </p:cNvPicPr>
            <p:nvPr/>
          </p:nvPicPr>
          <p:blipFill>
            <a:blip r:embed="rId10" cstate="print">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6373264">
              <a:off x="7801065" y="2632640"/>
              <a:ext cx="1125817" cy="1245391"/>
            </a:xfrm>
            <a:prstGeom prst="rect">
              <a:avLst/>
            </a:prstGeom>
          </p:spPr>
        </p:pic>
        <p:sp>
          <p:nvSpPr>
            <p:cNvPr id="97" name="TextBox 96"/>
            <p:cNvSpPr txBox="1"/>
            <p:nvPr/>
          </p:nvSpPr>
          <p:spPr>
            <a:xfrm rot="19574304">
              <a:off x="8002148" y="3008161"/>
              <a:ext cx="866709" cy="360726"/>
            </a:xfrm>
            <a:prstGeom prst="rect">
              <a:avLst/>
            </a:prstGeom>
            <a:noFill/>
          </p:spPr>
          <p:txBody>
            <a:bodyPr wrap="square" rtlCol="0">
              <a:spAutoFit/>
            </a:bodyPr>
            <a:lstStyle/>
            <a:p>
              <a:r>
                <a:rPr lang="en-GB" sz="1985" dirty="0">
                  <a:latin typeface="Comic Sans MS" panose="030F0702030302020204" pitchFamily="66" charset="0"/>
                </a:rPr>
                <a:t>£6.00</a:t>
              </a:r>
            </a:p>
          </p:txBody>
        </p:sp>
      </p:grpSp>
      <p:grpSp>
        <p:nvGrpSpPr>
          <p:cNvPr id="111" name="Group 110"/>
          <p:cNvGrpSpPr/>
          <p:nvPr/>
        </p:nvGrpSpPr>
        <p:grpSpPr>
          <a:xfrm>
            <a:off x="8233231" y="3353724"/>
            <a:ext cx="2072781" cy="1653550"/>
            <a:chOff x="7154739" y="3604352"/>
            <a:chExt cx="1879600" cy="1499441"/>
          </a:xfrm>
        </p:grpSpPr>
        <p:grpSp>
          <p:nvGrpSpPr>
            <p:cNvPr id="69" name="Group 68"/>
            <p:cNvGrpSpPr/>
            <p:nvPr/>
          </p:nvGrpSpPr>
          <p:grpSpPr>
            <a:xfrm>
              <a:off x="7154739" y="3604352"/>
              <a:ext cx="1879600" cy="1499441"/>
              <a:chOff x="6913701" y="3654313"/>
              <a:chExt cx="1879600" cy="1499441"/>
            </a:xfrm>
          </p:grpSpPr>
          <p:pic>
            <p:nvPicPr>
              <p:cNvPr id="66" name="Picture 16" descr="\\Falcon\user_data\Veterinary_Services\Pet Health\Community and Education\IMAGES\NONE BRAND\Wefare needs vet approved\VETS_shutterstock_180410333.jpg"/>
              <p:cNvPicPr>
                <a:picLocks noChangeAspect="1" noChangeArrowheads="1"/>
              </p:cNvPicPr>
              <p:nvPr/>
            </p:nvPicPr>
            <p:blipFill>
              <a:blip r:embed="rId26" cstate="print"/>
              <a:srcRect/>
              <a:stretch>
                <a:fillRect/>
              </a:stretch>
            </p:blipFill>
            <p:spPr bwMode="auto">
              <a:xfrm>
                <a:off x="7793674" y="3654313"/>
                <a:ext cx="999627" cy="1499441"/>
              </a:xfrm>
              <a:prstGeom prst="rect">
                <a:avLst/>
              </a:prstGeom>
              <a:noFill/>
            </p:spPr>
          </p:pic>
          <p:pic>
            <p:nvPicPr>
              <p:cNvPr id="68" name="Picture 67"/>
              <p:cNvPicPr>
                <a:picLocks noChangeAspect="1"/>
              </p:cNvPicPr>
              <p:nvPr/>
            </p:nvPicPr>
            <p:blipFill>
              <a:blip r:embed="rId27" cstate="print">
                <a:duotone>
                  <a:prstClr val="black"/>
                  <a:srgbClr val="E92D82">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35442">
                <a:off x="6913701" y="3759790"/>
                <a:ext cx="1265246" cy="1376739"/>
              </a:xfrm>
              <a:prstGeom prst="rect">
                <a:avLst/>
              </a:prstGeom>
            </p:spPr>
          </p:pic>
        </p:grpSp>
        <p:sp>
          <p:nvSpPr>
            <p:cNvPr id="99" name="TextBox 98"/>
            <p:cNvSpPr txBox="1"/>
            <p:nvPr/>
          </p:nvSpPr>
          <p:spPr>
            <a:xfrm rot="739549">
              <a:off x="7240057" y="4185030"/>
              <a:ext cx="974049" cy="360726"/>
            </a:xfrm>
            <a:prstGeom prst="rect">
              <a:avLst/>
            </a:prstGeom>
            <a:noFill/>
          </p:spPr>
          <p:txBody>
            <a:bodyPr wrap="square" rtlCol="0">
              <a:spAutoFit/>
            </a:bodyPr>
            <a:lstStyle/>
            <a:p>
              <a:r>
                <a:rPr lang="en-GB" sz="1985" dirty="0">
                  <a:latin typeface="Comic Sans MS" panose="030F0702030302020204" pitchFamily="66" charset="0"/>
                </a:rPr>
                <a:t>£2.00</a:t>
              </a:r>
            </a:p>
          </p:txBody>
        </p:sp>
      </p:grpSp>
    </p:spTree>
    <p:extLst>
      <p:ext uri="{BB962C8B-B14F-4D97-AF65-F5344CB8AC3E}">
        <p14:creationId xmlns:p14="http://schemas.microsoft.com/office/powerpoint/2010/main" val="34145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ntr" presetSubtype="0" fill="hold"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par>
                                <p:cTn id="27" presetID="10"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par>
                                <p:cTn id="43" presetID="10"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par>
                                <p:cTn id="46" presetID="10" presetClass="entr" presetSubtype="0" fill="hold"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fade">
                                      <p:cBhvr>
                                        <p:cTn id="48" dur="500"/>
                                        <p:tgtEl>
                                          <p:spTgt spid="1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fade">
                                      <p:cBhvr>
                                        <p:cTn id="53" dur="500"/>
                                        <p:tgtEl>
                                          <p:spTgt spid="1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fade">
                                      <p:cBhvr>
                                        <p:cTn id="7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26"/>
          <p:cNvPicPr>
            <a:picLocks noChangeAspect="1"/>
          </p:cNvPicPr>
          <p:nvPr/>
        </p:nvPicPr>
        <p:blipFill rotWithShape="1">
          <a:blip r:embed="rId3"/>
          <a:srcRect l="66087" t="1887" b="43554"/>
          <a:stretch/>
        </p:blipFill>
        <p:spPr>
          <a:xfrm>
            <a:off x="6998423" y="344836"/>
            <a:ext cx="3210878" cy="3622528"/>
          </a:xfrm>
          <a:prstGeom prst="rect">
            <a:avLst/>
          </a:prstGeom>
        </p:spPr>
      </p:pic>
      <p:pic>
        <p:nvPicPr>
          <p:cNvPr id="226" name="Picture 225"/>
          <p:cNvPicPr>
            <a:picLocks noChangeAspect="1"/>
          </p:cNvPicPr>
          <p:nvPr/>
        </p:nvPicPr>
        <p:blipFill rotWithShape="1">
          <a:blip r:embed="rId3"/>
          <a:srcRect l="33913" t="39086" r="33913" b="1395"/>
          <a:stretch/>
        </p:blipFill>
        <p:spPr>
          <a:xfrm>
            <a:off x="3874225" y="2645953"/>
            <a:ext cx="3009965" cy="3904820"/>
          </a:xfrm>
          <a:prstGeom prst="rect">
            <a:avLst/>
          </a:prstGeom>
        </p:spPr>
      </p:pic>
      <p:sp>
        <p:nvSpPr>
          <p:cNvPr id="6" name="TextBox 5"/>
          <p:cNvSpPr txBox="1"/>
          <p:nvPr/>
        </p:nvSpPr>
        <p:spPr>
          <a:xfrm>
            <a:off x="492824" y="6759576"/>
            <a:ext cx="3493988"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Answers</a:t>
            </a:r>
          </a:p>
        </p:txBody>
      </p:sp>
      <p:pic>
        <p:nvPicPr>
          <p:cNvPr id="9" name="Picture 8"/>
          <p:cNvPicPr>
            <a:picLocks noChangeAspect="1"/>
          </p:cNvPicPr>
          <p:nvPr/>
        </p:nvPicPr>
        <p:blipFill rotWithShape="1">
          <a:blip r:embed="rId3"/>
          <a:srcRect t="1887" r="66957" b="43554"/>
          <a:stretch/>
        </p:blipFill>
        <p:spPr>
          <a:xfrm>
            <a:off x="492824" y="344836"/>
            <a:ext cx="3245823" cy="3758322"/>
          </a:xfrm>
          <a:prstGeom prst="rect">
            <a:avLst/>
          </a:prstGeom>
        </p:spPr>
      </p:pic>
      <p:sp>
        <p:nvSpPr>
          <p:cNvPr id="11" name="TextBox 10"/>
          <p:cNvSpPr txBox="1"/>
          <p:nvPr/>
        </p:nvSpPr>
        <p:spPr>
          <a:xfrm>
            <a:off x="2945131" y="1230097"/>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16" name="TextBox 215"/>
          <p:cNvSpPr txBox="1"/>
          <p:nvPr/>
        </p:nvSpPr>
        <p:spPr>
          <a:xfrm>
            <a:off x="6135969" y="3491326"/>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17" name="TextBox 216"/>
          <p:cNvSpPr txBox="1"/>
          <p:nvPr/>
        </p:nvSpPr>
        <p:spPr>
          <a:xfrm>
            <a:off x="9356860" y="1173624"/>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18" name="TextBox 217"/>
          <p:cNvSpPr txBox="1"/>
          <p:nvPr/>
        </p:nvSpPr>
        <p:spPr>
          <a:xfrm>
            <a:off x="2950446" y="1557978"/>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19" name="TextBox 218"/>
          <p:cNvSpPr txBox="1"/>
          <p:nvPr/>
        </p:nvSpPr>
        <p:spPr>
          <a:xfrm>
            <a:off x="6121767" y="3806685"/>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20" name="TextBox 219"/>
          <p:cNvSpPr txBox="1"/>
          <p:nvPr/>
        </p:nvSpPr>
        <p:spPr>
          <a:xfrm>
            <a:off x="9345468" y="1494071"/>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a:t>
            </a:r>
          </a:p>
        </p:txBody>
      </p:sp>
      <p:sp>
        <p:nvSpPr>
          <p:cNvPr id="221" name="TextBox 220"/>
          <p:cNvSpPr txBox="1"/>
          <p:nvPr/>
        </p:nvSpPr>
        <p:spPr>
          <a:xfrm>
            <a:off x="2885027" y="1899308"/>
            <a:ext cx="937265" cy="363818"/>
          </a:xfrm>
          <a:prstGeom prst="rect">
            <a:avLst/>
          </a:prstGeom>
          <a:noFill/>
        </p:spPr>
        <p:txBody>
          <a:bodyPr wrap="square" rtlCol="0">
            <a:spAutoFit/>
          </a:bodyPr>
          <a:lstStyle/>
          <a:p>
            <a:r>
              <a:rPr lang="en-GB" sz="1764" dirty="0"/>
              <a:t>£</a:t>
            </a:r>
            <a:r>
              <a:rPr lang="en-GB" sz="1544" dirty="0">
                <a:latin typeface="Comic Sans MS" panose="030F0702030302020204" pitchFamily="66" charset="0"/>
              </a:rPr>
              <a:t>30.00</a:t>
            </a:r>
          </a:p>
        </p:txBody>
      </p:sp>
      <p:sp>
        <p:nvSpPr>
          <p:cNvPr id="222" name="TextBox 221"/>
          <p:cNvSpPr txBox="1"/>
          <p:nvPr/>
        </p:nvSpPr>
        <p:spPr>
          <a:xfrm>
            <a:off x="9285363" y="1840275"/>
            <a:ext cx="840295"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30.00</a:t>
            </a:r>
          </a:p>
        </p:txBody>
      </p:sp>
      <p:sp>
        <p:nvSpPr>
          <p:cNvPr id="223" name="TextBox 222"/>
          <p:cNvSpPr txBox="1"/>
          <p:nvPr/>
        </p:nvSpPr>
        <p:spPr>
          <a:xfrm>
            <a:off x="6075864" y="4180035"/>
            <a:ext cx="840295"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30.00</a:t>
            </a:r>
          </a:p>
        </p:txBody>
      </p:sp>
      <p:sp>
        <p:nvSpPr>
          <p:cNvPr id="224" name="TextBox 223"/>
          <p:cNvSpPr txBox="1"/>
          <p:nvPr/>
        </p:nvSpPr>
        <p:spPr>
          <a:xfrm>
            <a:off x="6135967" y="4490019"/>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7.00</a:t>
            </a:r>
          </a:p>
        </p:txBody>
      </p:sp>
      <p:sp>
        <p:nvSpPr>
          <p:cNvPr id="225" name="TextBox 224"/>
          <p:cNvSpPr txBox="1"/>
          <p:nvPr/>
        </p:nvSpPr>
        <p:spPr>
          <a:xfrm>
            <a:off x="2840832" y="2272602"/>
            <a:ext cx="930063"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100.00</a:t>
            </a:r>
          </a:p>
        </p:txBody>
      </p:sp>
      <p:sp>
        <p:nvSpPr>
          <p:cNvPr id="228" name="TextBox 227"/>
          <p:cNvSpPr txBox="1"/>
          <p:nvPr/>
        </p:nvSpPr>
        <p:spPr>
          <a:xfrm>
            <a:off x="2956473" y="2627911"/>
            <a:ext cx="689612"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1.00</a:t>
            </a:r>
          </a:p>
        </p:txBody>
      </p:sp>
      <p:sp>
        <p:nvSpPr>
          <p:cNvPr id="229" name="TextBox 228"/>
          <p:cNvSpPr txBox="1"/>
          <p:nvPr/>
        </p:nvSpPr>
        <p:spPr>
          <a:xfrm>
            <a:off x="2928498" y="2971243"/>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2.00</a:t>
            </a:r>
          </a:p>
        </p:txBody>
      </p:sp>
      <p:sp>
        <p:nvSpPr>
          <p:cNvPr id="230" name="TextBox 229"/>
          <p:cNvSpPr txBox="1"/>
          <p:nvPr/>
        </p:nvSpPr>
        <p:spPr>
          <a:xfrm>
            <a:off x="2920095" y="3320864"/>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6.00</a:t>
            </a:r>
          </a:p>
        </p:txBody>
      </p:sp>
      <p:sp>
        <p:nvSpPr>
          <p:cNvPr id="231" name="TextBox 230"/>
          <p:cNvSpPr txBox="1"/>
          <p:nvPr/>
        </p:nvSpPr>
        <p:spPr>
          <a:xfrm>
            <a:off x="6145745" y="4843163"/>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5.00</a:t>
            </a:r>
          </a:p>
        </p:txBody>
      </p:sp>
      <p:sp>
        <p:nvSpPr>
          <p:cNvPr id="232" name="TextBox 231"/>
          <p:cNvSpPr txBox="1"/>
          <p:nvPr/>
        </p:nvSpPr>
        <p:spPr>
          <a:xfrm>
            <a:off x="9346963" y="2213625"/>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5.00</a:t>
            </a:r>
          </a:p>
        </p:txBody>
      </p:sp>
      <p:sp>
        <p:nvSpPr>
          <p:cNvPr id="233" name="TextBox 232"/>
          <p:cNvSpPr txBox="1"/>
          <p:nvPr/>
        </p:nvSpPr>
        <p:spPr>
          <a:xfrm>
            <a:off x="6145745" y="5157373"/>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7.00</a:t>
            </a:r>
          </a:p>
        </p:txBody>
      </p:sp>
      <p:sp>
        <p:nvSpPr>
          <p:cNvPr id="234" name="TextBox 233"/>
          <p:cNvSpPr txBox="1"/>
          <p:nvPr/>
        </p:nvSpPr>
        <p:spPr>
          <a:xfrm>
            <a:off x="6121767" y="5498591"/>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6.00</a:t>
            </a:r>
          </a:p>
        </p:txBody>
      </p:sp>
      <p:sp>
        <p:nvSpPr>
          <p:cNvPr id="235" name="TextBox 234"/>
          <p:cNvSpPr txBox="1"/>
          <p:nvPr/>
        </p:nvSpPr>
        <p:spPr>
          <a:xfrm>
            <a:off x="6135967" y="5812801"/>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6.00</a:t>
            </a:r>
          </a:p>
        </p:txBody>
      </p:sp>
      <p:sp>
        <p:nvSpPr>
          <p:cNvPr id="236" name="TextBox 235"/>
          <p:cNvSpPr txBox="1"/>
          <p:nvPr/>
        </p:nvSpPr>
        <p:spPr>
          <a:xfrm>
            <a:off x="9287459" y="2534224"/>
            <a:ext cx="809837"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15.00</a:t>
            </a:r>
          </a:p>
        </p:txBody>
      </p:sp>
      <p:sp>
        <p:nvSpPr>
          <p:cNvPr id="237" name="TextBox 236"/>
          <p:cNvSpPr txBox="1"/>
          <p:nvPr/>
        </p:nvSpPr>
        <p:spPr>
          <a:xfrm>
            <a:off x="9271548" y="2852436"/>
            <a:ext cx="840295"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30.00</a:t>
            </a:r>
          </a:p>
        </p:txBody>
      </p:sp>
      <p:sp>
        <p:nvSpPr>
          <p:cNvPr id="238" name="TextBox 237"/>
          <p:cNvSpPr txBox="1"/>
          <p:nvPr/>
        </p:nvSpPr>
        <p:spPr>
          <a:xfrm>
            <a:off x="9345467" y="3198640"/>
            <a:ext cx="720069" cy="363818"/>
          </a:xfrm>
          <a:prstGeom prst="rect">
            <a:avLst/>
          </a:prstGeom>
          <a:noFill/>
        </p:spPr>
        <p:txBody>
          <a:bodyPr wrap="none" rtlCol="0">
            <a:spAutoFit/>
          </a:bodyPr>
          <a:lstStyle/>
          <a:p>
            <a:r>
              <a:rPr lang="en-GB" sz="1764" dirty="0"/>
              <a:t>£</a:t>
            </a:r>
            <a:r>
              <a:rPr lang="en-GB" sz="1544" dirty="0">
                <a:latin typeface="Comic Sans MS" panose="030F0702030302020204" pitchFamily="66" charset="0"/>
              </a:rPr>
              <a:t>6.00</a:t>
            </a:r>
          </a:p>
        </p:txBody>
      </p:sp>
      <p:pic>
        <p:nvPicPr>
          <p:cNvPr id="239" name="Picture 238"/>
          <p:cNvPicPr/>
          <p:nvPr/>
        </p:nvPicPr>
        <p:blipFill rotWithShape="1">
          <a:blip r:embed="rId4" cstate="print">
            <a:extLst>
              <a:ext uri="{28A0092B-C50C-407E-A947-70E740481C1C}">
                <a14:useLocalDpi xmlns:a14="http://schemas.microsoft.com/office/drawing/2010/main" val="0"/>
              </a:ext>
            </a:extLst>
          </a:blip>
          <a:srcRect t="14178"/>
          <a:stretch/>
        </p:blipFill>
        <p:spPr bwMode="auto">
          <a:xfrm>
            <a:off x="799921" y="4259865"/>
            <a:ext cx="2658598" cy="2249122"/>
          </a:xfrm>
          <a:prstGeom prst="rect">
            <a:avLst/>
          </a:prstGeom>
          <a:noFill/>
          <a:ln>
            <a:noFill/>
          </a:ln>
          <a:extLst>
            <a:ext uri="{53640926-AAD7-44D8-BBD7-CCE9431645EC}">
              <a14:shadowObscured xmlns:a14="http://schemas.microsoft.com/office/drawing/2010/main"/>
            </a:ext>
          </a:extLst>
        </p:spPr>
      </p:pic>
      <p:pic>
        <p:nvPicPr>
          <p:cNvPr id="240" name="Picture 239"/>
          <p:cNvPicPr/>
          <p:nvPr/>
        </p:nvPicPr>
        <p:blipFill rotWithShape="1">
          <a:blip r:embed="rId5" cstate="print">
            <a:extLst>
              <a:ext uri="{28A0092B-C50C-407E-A947-70E740481C1C}">
                <a14:useLocalDpi xmlns:a14="http://schemas.microsoft.com/office/drawing/2010/main" val="0"/>
              </a:ext>
            </a:extLst>
          </a:blip>
          <a:srcRect l="18279"/>
          <a:stretch/>
        </p:blipFill>
        <p:spPr bwMode="auto">
          <a:xfrm>
            <a:off x="6970644" y="3929640"/>
            <a:ext cx="2822950" cy="2205997"/>
          </a:xfrm>
          <a:prstGeom prst="rect">
            <a:avLst/>
          </a:prstGeom>
          <a:noFill/>
          <a:ln>
            <a:noFill/>
          </a:ln>
          <a:extLst>
            <a:ext uri="{53640926-AAD7-44D8-BBD7-CCE9431645EC}">
              <a14:shadowObscured xmlns:a14="http://schemas.microsoft.com/office/drawing/2010/main"/>
            </a:ext>
          </a:extLst>
        </p:spPr>
      </p:pic>
      <p:pic>
        <p:nvPicPr>
          <p:cNvPr id="242" name="Picture 241"/>
          <p:cNvPicPr/>
          <p:nvPr/>
        </p:nvPicPr>
        <p:blipFill>
          <a:blip r:embed="rId6" cstate="print">
            <a:extLst>
              <a:ext uri="{28A0092B-C50C-407E-A947-70E740481C1C}">
                <a14:useLocalDpi xmlns:a14="http://schemas.microsoft.com/office/drawing/2010/main" val="0"/>
              </a:ext>
            </a:extLst>
          </a:blip>
          <a:stretch>
            <a:fillRect/>
          </a:stretch>
        </p:blipFill>
        <p:spPr bwMode="auto">
          <a:xfrm>
            <a:off x="3851914" y="538415"/>
            <a:ext cx="2998017" cy="1995809"/>
          </a:xfrm>
          <a:prstGeom prst="rect">
            <a:avLst/>
          </a:prstGeom>
          <a:noFill/>
          <a:ln>
            <a:noFill/>
          </a:ln>
          <a:extLst>
            <a:ext uri="{53640926-AAD7-44D8-BBD7-CCE9431645EC}">
              <a14:shadowObscured xmlns:a14="http://schemas.microsoft.com/office/drawing/2010/main"/>
            </a:ext>
          </a:extLst>
        </p:spPr>
      </p:pic>
      <p:sp>
        <p:nvSpPr>
          <p:cNvPr id="243" name="TextBox 242"/>
          <p:cNvSpPr txBox="1"/>
          <p:nvPr/>
        </p:nvSpPr>
        <p:spPr>
          <a:xfrm>
            <a:off x="2836156" y="3658499"/>
            <a:ext cx="930063" cy="363818"/>
          </a:xfrm>
          <a:prstGeom prst="rect">
            <a:avLst/>
          </a:prstGeom>
          <a:noFill/>
        </p:spPr>
        <p:txBody>
          <a:bodyPr wrap="none" rtlCol="0">
            <a:spAutoFit/>
          </a:bodyPr>
          <a:lstStyle/>
          <a:p>
            <a:r>
              <a:rPr lang="en-GB" sz="1764" dirty="0">
                <a:solidFill>
                  <a:srgbClr val="FF0000"/>
                </a:solidFill>
              </a:rPr>
              <a:t>£</a:t>
            </a:r>
            <a:r>
              <a:rPr lang="en-GB" sz="1544" dirty="0">
                <a:solidFill>
                  <a:srgbClr val="FF0000"/>
                </a:solidFill>
                <a:latin typeface="Comic Sans MS" panose="030F0702030302020204" pitchFamily="66" charset="0"/>
              </a:rPr>
              <a:t>145.00</a:t>
            </a:r>
          </a:p>
        </p:txBody>
      </p:sp>
      <p:sp>
        <p:nvSpPr>
          <p:cNvPr id="244" name="TextBox 243"/>
          <p:cNvSpPr txBox="1"/>
          <p:nvPr/>
        </p:nvSpPr>
        <p:spPr>
          <a:xfrm>
            <a:off x="6075863" y="6135637"/>
            <a:ext cx="840295" cy="363818"/>
          </a:xfrm>
          <a:prstGeom prst="rect">
            <a:avLst/>
          </a:prstGeom>
          <a:noFill/>
        </p:spPr>
        <p:txBody>
          <a:bodyPr wrap="none" rtlCol="0">
            <a:spAutoFit/>
          </a:bodyPr>
          <a:lstStyle/>
          <a:p>
            <a:r>
              <a:rPr lang="en-GB" sz="1764" dirty="0">
                <a:solidFill>
                  <a:srgbClr val="FF0000"/>
                </a:solidFill>
              </a:rPr>
              <a:t>£</a:t>
            </a:r>
            <a:r>
              <a:rPr lang="en-GB" sz="1544" dirty="0">
                <a:solidFill>
                  <a:srgbClr val="FF0000"/>
                </a:solidFill>
                <a:latin typeface="Comic Sans MS" panose="030F0702030302020204" pitchFamily="66" charset="0"/>
              </a:rPr>
              <a:t>67.00</a:t>
            </a:r>
          </a:p>
        </p:txBody>
      </p:sp>
      <p:sp>
        <p:nvSpPr>
          <p:cNvPr id="245" name="TextBox 244"/>
          <p:cNvSpPr txBox="1"/>
          <p:nvPr/>
        </p:nvSpPr>
        <p:spPr>
          <a:xfrm>
            <a:off x="9285363" y="3494779"/>
            <a:ext cx="840295" cy="363818"/>
          </a:xfrm>
          <a:prstGeom prst="rect">
            <a:avLst/>
          </a:prstGeom>
          <a:noFill/>
        </p:spPr>
        <p:txBody>
          <a:bodyPr wrap="none" rtlCol="0">
            <a:spAutoFit/>
          </a:bodyPr>
          <a:lstStyle/>
          <a:p>
            <a:r>
              <a:rPr lang="en-GB" sz="1764" dirty="0">
                <a:solidFill>
                  <a:srgbClr val="FF0000"/>
                </a:solidFill>
              </a:rPr>
              <a:t>£</a:t>
            </a:r>
            <a:r>
              <a:rPr lang="en-GB" sz="1544" dirty="0">
                <a:solidFill>
                  <a:srgbClr val="FF0000"/>
                </a:solidFill>
                <a:latin typeface="Comic Sans MS" panose="030F0702030302020204" pitchFamily="66" charset="0"/>
              </a:rPr>
              <a:t>92.00</a:t>
            </a:r>
          </a:p>
        </p:txBody>
      </p:sp>
      <p:pic>
        <p:nvPicPr>
          <p:cNvPr id="36" name="Picture 35" descr="\\falcon\user_data\Veterinary_Services\Pet Health\Community and Education\Education\Anna\Images\March 23\shutterstock_589399619.jpg"/>
          <p:cNvPicPr/>
          <p:nvPr/>
        </p:nvPicPr>
        <p:blipFill>
          <a:blip r:embed="rId7" cstate="print">
            <a:extLst>
              <a:ext uri="{BEBA8EAE-BF5A-486C-A8C5-ECC9F3942E4B}">
                <a14:imgProps xmlns:a14="http://schemas.microsoft.com/office/drawing/2010/main">
                  <a14:imgLayer r:embed="rId8">
                    <a14:imgEffect>
                      <a14:backgroundRemoval t="856" b="98116" l="9989" r="89897">
                        <a14:backgroundMark x1="24886" y1="93436" x2="24886" y2="93436"/>
                        <a14:backgroundMark x1="36130" y1="93436" x2="36130" y2="93436"/>
                        <a14:backgroundMark x1="44235" y1="95320" x2="44235" y2="95320"/>
                        <a14:backgroundMark x1="46347" y1="95662" x2="46347" y2="95662"/>
                        <a14:backgroundMark x1="20148" y1="49886" x2="20148" y2="49886"/>
                        <a14:backgroundMark x1="16553" y1="54623" x2="16553" y2="54623"/>
                        <a14:backgroundMark x1="14897" y1="80993" x2="14897" y2="80993"/>
                        <a14:backgroundMark x1="13927" y1="72146" x2="13927" y2="72146"/>
                      </a14:backgroundRemoval>
                    </a14:imgEffect>
                  </a14:imgLayer>
                </a14:imgProps>
              </a:ext>
              <a:ext uri="{28A0092B-C50C-407E-A947-70E740481C1C}">
                <a14:useLocalDpi xmlns:a14="http://schemas.microsoft.com/office/drawing/2010/main" val="0"/>
              </a:ext>
            </a:extLst>
          </a:blip>
          <a:srcRect/>
          <a:stretch>
            <a:fillRect/>
          </a:stretch>
        </p:blipFill>
        <p:spPr bwMode="auto">
          <a:xfrm>
            <a:off x="8637048" y="4691645"/>
            <a:ext cx="1764665" cy="1764665"/>
          </a:xfrm>
          <a:prstGeom prst="rect">
            <a:avLst/>
          </a:prstGeom>
          <a:noFill/>
          <a:ln>
            <a:noFill/>
          </a:ln>
        </p:spPr>
      </p:pic>
    </p:spTree>
    <p:extLst>
      <p:ext uri="{BB962C8B-B14F-4D97-AF65-F5344CB8AC3E}">
        <p14:creationId xmlns:p14="http://schemas.microsoft.com/office/powerpoint/2010/main" val="14669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p:bldP spid="2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58413" y="4304207"/>
            <a:ext cx="2699900" cy="1721753"/>
          </a:xfrm>
          <a:prstGeom prst="rect">
            <a:avLst/>
          </a:prstGeom>
          <a:noFill/>
        </p:spPr>
        <p:txBody>
          <a:bodyPr wrap="square" rtlCol="0">
            <a:spAutoFit/>
          </a:bodyPr>
          <a:lstStyle/>
          <a:p>
            <a:pPr algn="ctr"/>
            <a:r>
              <a:rPr lang="en-GB" sz="2647" dirty="0">
                <a:latin typeface="Comic Sans MS" panose="030F0702030302020204" pitchFamily="66" charset="0"/>
              </a:rPr>
              <a:t>I can state who is responsible for looking after pets.</a:t>
            </a:r>
          </a:p>
        </p:txBody>
      </p:sp>
      <p:sp>
        <p:nvSpPr>
          <p:cNvPr id="23" name="TextBox 22"/>
          <p:cNvSpPr txBox="1"/>
          <p:nvPr/>
        </p:nvSpPr>
        <p:spPr>
          <a:xfrm>
            <a:off x="3925344" y="4113989"/>
            <a:ext cx="2842711" cy="2129109"/>
          </a:xfrm>
          <a:prstGeom prst="rect">
            <a:avLst/>
          </a:prstGeom>
          <a:noFill/>
        </p:spPr>
        <p:txBody>
          <a:bodyPr wrap="square" rtlCol="0">
            <a:spAutoFit/>
          </a:bodyPr>
          <a:lstStyle/>
          <a:p>
            <a:pPr algn="ctr"/>
            <a:r>
              <a:rPr lang="en-GB" sz="2647" dirty="0">
                <a:latin typeface="Comic Sans MS" panose="030F0702030302020204" pitchFamily="66" charset="0"/>
              </a:rPr>
              <a:t>I can talk about what things people need to consider before getting a pet.</a:t>
            </a:r>
          </a:p>
        </p:txBody>
      </p:sp>
      <p:sp>
        <p:nvSpPr>
          <p:cNvPr id="24" name="TextBox 23"/>
          <p:cNvSpPr txBox="1"/>
          <p:nvPr/>
        </p:nvSpPr>
        <p:spPr>
          <a:xfrm>
            <a:off x="7269937" y="4439547"/>
            <a:ext cx="2699900" cy="1314399"/>
          </a:xfrm>
          <a:prstGeom prst="rect">
            <a:avLst/>
          </a:prstGeom>
          <a:noFill/>
        </p:spPr>
        <p:txBody>
          <a:bodyPr wrap="square" rtlCol="0">
            <a:spAutoFit/>
          </a:bodyPr>
          <a:lstStyle/>
          <a:p>
            <a:pPr algn="ctr"/>
            <a:r>
              <a:rPr lang="en-GB" sz="2647" dirty="0">
                <a:latin typeface="Comic Sans MS" panose="030F0702030302020204" pitchFamily="66" charset="0"/>
              </a:rPr>
              <a:t>I can add up amounts using a shopping list.</a:t>
            </a:r>
          </a:p>
        </p:txBody>
      </p:sp>
      <p:sp>
        <p:nvSpPr>
          <p:cNvPr id="26" name="TextBox 25"/>
          <p:cNvSpPr txBox="1"/>
          <p:nvPr/>
        </p:nvSpPr>
        <p:spPr>
          <a:xfrm>
            <a:off x="637283" y="1045546"/>
            <a:ext cx="10199299" cy="1539780"/>
          </a:xfrm>
          <a:prstGeom prst="rect">
            <a:avLst/>
          </a:prstGeom>
          <a:noFill/>
        </p:spPr>
        <p:txBody>
          <a:bodyPr wrap="square" rtlCol="0">
            <a:spAutoFit/>
          </a:bodyPr>
          <a:lstStyle/>
          <a:p>
            <a:r>
              <a:rPr lang="en-GB" sz="2206" dirty="0">
                <a:latin typeface="Comic Sans MS" panose="030F0702030302020204" pitchFamily="66" charset="0"/>
              </a:rPr>
              <a:t>I will learn </a:t>
            </a:r>
            <a:r>
              <a:rPr lang="en-GB" sz="2400" dirty="0">
                <a:latin typeface="Comic Sans MS" panose="030F0702030302020204" pitchFamily="66" charset="0"/>
              </a:rPr>
              <a:t>all the things you need to consider before getting a pet.</a:t>
            </a:r>
            <a:endParaRPr lang="en-GB" sz="2206" dirty="0">
              <a:latin typeface="Comic Sans MS" panose="030F0702030302020204" pitchFamily="66" charset="0"/>
            </a:endParaRPr>
          </a:p>
          <a:p>
            <a:r>
              <a:rPr lang="en-GB" sz="2206" dirty="0">
                <a:latin typeface="Comic Sans MS" panose="030F0702030302020204" pitchFamily="66" charset="0"/>
              </a:rPr>
              <a:t>I will learn </a:t>
            </a:r>
            <a:r>
              <a:rPr lang="en-GB" sz="2400" dirty="0">
                <a:latin typeface="Comic Sans MS" panose="030F0702030302020204" pitchFamily="66" charset="0"/>
              </a:rPr>
              <a:t>that people are responsible for taking care of their pets.</a:t>
            </a:r>
          </a:p>
          <a:p>
            <a:r>
              <a:rPr lang="en-GB" sz="2400" dirty="0">
                <a:latin typeface="Comic Sans MS" panose="030F0702030302020204" pitchFamily="66" charset="0"/>
              </a:rPr>
              <a:t>I will learn roughly how much pets cost to look after.</a:t>
            </a:r>
          </a:p>
          <a:p>
            <a:endParaRPr lang="en-GB" sz="2206" dirty="0">
              <a:latin typeface="Comic Sans MS" panose="030F0702030302020204" pitchFamily="66" charset="0"/>
            </a:endParaRPr>
          </a:p>
        </p:txBody>
      </p:sp>
    </p:spTree>
    <p:extLst>
      <p:ext uri="{BB962C8B-B14F-4D97-AF65-F5344CB8AC3E}">
        <p14:creationId xmlns:p14="http://schemas.microsoft.com/office/powerpoint/2010/main" val="12519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utherland_R\AppData\Local\Microsoft\Windows\INetCache\Content.Word\Perci with PDSA vet Chris Sherwoo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623" y="684481"/>
            <a:ext cx="8655562" cy="5558618"/>
          </a:xfrm>
          <a:prstGeom prst="rect">
            <a:avLst/>
          </a:prstGeom>
          <a:noFill/>
          <a:ln>
            <a:noFill/>
          </a:ln>
        </p:spPr>
      </p:pic>
      <p:sp>
        <p:nvSpPr>
          <p:cNvPr id="7" name="TextBox 6"/>
          <p:cNvSpPr txBox="1"/>
          <p:nvPr/>
        </p:nvSpPr>
        <p:spPr>
          <a:xfrm>
            <a:off x="492824" y="6759576"/>
            <a:ext cx="3493988" cy="703269"/>
          </a:xfrm>
          <a:prstGeom prst="rect">
            <a:avLst/>
          </a:prstGeom>
          <a:noFill/>
        </p:spPr>
        <p:txBody>
          <a:bodyPr wrap="square" rtlCol="0">
            <a:spAutoFit/>
          </a:bodyPr>
          <a:lstStyle/>
          <a:p>
            <a:r>
              <a:rPr lang="en-GB" sz="3970" b="1" dirty="0" err="1">
                <a:solidFill>
                  <a:srgbClr val="008080"/>
                </a:solidFill>
                <a:latin typeface="Comic Sans MS" panose="030F0702030302020204" pitchFamily="66" charset="0"/>
                <a:cs typeface="Arial" panose="020B0604020202020204" pitchFamily="34" charset="0"/>
              </a:rPr>
              <a:t>Perci</a:t>
            </a:r>
            <a:endParaRPr lang="en-GB" sz="3970" b="1" dirty="0">
              <a:solidFill>
                <a:srgbClr val="00808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0566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638719">
            <a:off x="405420" y="998250"/>
            <a:ext cx="7492078" cy="5205183"/>
            <a:chOff x="71977" y="1214268"/>
            <a:chExt cx="5241362" cy="3434921"/>
          </a:xfrm>
        </p:grpSpPr>
        <p:grpSp>
          <p:nvGrpSpPr>
            <p:cNvPr id="8" name="Group 7"/>
            <p:cNvGrpSpPr/>
            <p:nvPr/>
          </p:nvGrpSpPr>
          <p:grpSpPr>
            <a:xfrm>
              <a:off x="71977" y="1214268"/>
              <a:ext cx="5241362" cy="2934812"/>
              <a:chOff x="71977" y="1214268"/>
              <a:chExt cx="5241362" cy="2934812"/>
            </a:xfrm>
          </p:grpSpPr>
          <p:pic>
            <p:nvPicPr>
              <p:cNvPr id="2" name="Picture 1"/>
              <p:cNvPicPr>
                <a:picLocks noChangeAspect="1"/>
              </p:cNvPicPr>
              <p:nvPr/>
            </p:nvPicPr>
            <p:blipFill rotWithShape="1">
              <a:blip r:embed="rId3"/>
              <a:srcRect l="2085" t="14930" r="57556" b="6153"/>
              <a:stretch/>
            </p:blipFill>
            <p:spPr>
              <a:xfrm>
                <a:off x="216235" y="1484783"/>
                <a:ext cx="3491669" cy="2664297"/>
              </a:xfrm>
              <a:prstGeom prst="rect">
                <a:avLst/>
              </a:prstGeom>
            </p:spPr>
          </p:pic>
          <p:sp>
            <p:nvSpPr>
              <p:cNvPr id="3" name="Rectangle 2"/>
              <p:cNvSpPr/>
              <p:nvPr/>
            </p:nvSpPr>
            <p:spPr>
              <a:xfrm rot="21274965">
                <a:off x="71977" y="1214268"/>
                <a:ext cx="3502559" cy="343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rot="21008513">
                <a:off x="3524190" y="1933582"/>
                <a:ext cx="1789149" cy="1588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sp>
          <p:nvSpPr>
            <p:cNvPr id="9" name="Rectangle 8"/>
            <p:cNvSpPr/>
            <p:nvPr/>
          </p:nvSpPr>
          <p:spPr>
            <a:xfrm rot="21170181">
              <a:off x="927073" y="4019904"/>
              <a:ext cx="3012089" cy="62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11" name="Picture 10"/>
          <p:cNvPicPr/>
          <p:nvPr/>
        </p:nvPicPr>
        <p:blipFill rotWithShape="1">
          <a:blip r:embed="rId4" cstate="print">
            <a:extLst>
              <a:ext uri="{28A0092B-C50C-407E-A947-70E740481C1C}">
                <a14:useLocalDpi xmlns:a14="http://schemas.microsoft.com/office/drawing/2010/main" val="0"/>
              </a:ext>
            </a:extLst>
          </a:blip>
          <a:srcRect l="8786" r="20926"/>
          <a:stretch/>
        </p:blipFill>
        <p:spPr>
          <a:xfrm rot="29790">
            <a:off x="5364864" y="1657342"/>
            <a:ext cx="4624099" cy="4212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92824" y="6759576"/>
            <a:ext cx="3493988" cy="703269"/>
          </a:xfrm>
          <a:prstGeom prst="rect">
            <a:avLst/>
          </a:prstGeom>
          <a:noFill/>
        </p:spPr>
        <p:txBody>
          <a:bodyPr wrap="square" rtlCol="0">
            <a:spAutoFit/>
          </a:bodyPr>
          <a:lstStyle/>
          <a:p>
            <a:r>
              <a:rPr lang="en-GB" sz="3970" b="1" dirty="0" err="1">
                <a:solidFill>
                  <a:srgbClr val="008080"/>
                </a:solidFill>
                <a:latin typeface="Comic Sans MS" panose="030F0702030302020204" pitchFamily="66" charset="0"/>
                <a:cs typeface="Arial" panose="020B0604020202020204" pitchFamily="34" charset="0"/>
              </a:rPr>
              <a:t>Perci’s</a:t>
            </a:r>
            <a:r>
              <a:rPr lang="en-GB" sz="3970" b="1" dirty="0">
                <a:solidFill>
                  <a:srgbClr val="008080"/>
                </a:solidFill>
                <a:latin typeface="Comic Sans MS" panose="030F0702030302020204" pitchFamily="66" charset="0"/>
                <a:cs typeface="Arial" panose="020B0604020202020204" pitchFamily="34" charset="0"/>
              </a:rPr>
              <a:t> Costs</a:t>
            </a:r>
          </a:p>
        </p:txBody>
      </p:sp>
    </p:spTree>
    <p:extLst>
      <p:ext uri="{BB962C8B-B14F-4D97-AF65-F5344CB8AC3E}">
        <p14:creationId xmlns:p14="http://schemas.microsoft.com/office/powerpoint/2010/main" val="35740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154500" y="4031171"/>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9164" t="7909" r="8051" b="7080"/>
          <a:stretch/>
        </p:blipFill>
        <p:spPr bwMode="auto">
          <a:xfrm>
            <a:off x="343944" y="2686076"/>
            <a:ext cx="3317583" cy="3811186"/>
          </a:xfrm>
          <a:prstGeom prst="rect">
            <a:avLst/>
          </a:prstGeom>
          <a:noFill/>
          <a:ln w="9525">
            <a:noFill/>
            <a:miter lim="800000"/>
            <a:headEnd/>
            <a:tailEnd/>
          </a:ln>
        </p:spPr>
      </p:pic>
      <p:sp>
        <p:nvSpPr>
          <p:cNvPr id="6" name="Rectangle 5"/>
          <p:cNvSpPr/>
          <p:nvPr/>
        </p:nvSpPr>
        <p:spPr>
          <a:xfrm>
            <a:off x="2519112" y="922708"/>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008988"/>
                </a:solidFill>
                <a:latin typeface="Arial" pitchFamily="34" charset="0"/>
                <a:cs typeface="Arial" pitchFamily="34" charset="0"/>
              </a:rPr>
              <a:t>Thanks!</a:t>
            </a:r>
          </a:p>
        </p:txBody>
      </p:sp>
      <p:pic>
        <p:nvPicPr>
          <p:cNvPr id="7"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617678" y="922708"/>
            <a:ext cx="3158605" cy="5424558"/>
          </a:xfrm>
          <a:prstGeom prst="rect">
            <a:avLst/>
          </a:prstGeom>
          <a:noFill/>
        </p:spPr>
      </p:pic>
    </p:spTree>
    <p:extLst>
      <p:ext uri="{BB962C8B-B14F-4D97-AF65-F5344CB8AC3E}">
        <p14:creationId xmlns:p14="http://schemas.microsoft.com/office/powerpoint/2010/main" val="25456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05761"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7" y="237375"/>
            <a:ext cx="5270869"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443317" y="4877323"/>
            <a:ext cx="4651874"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507842" y="698678"/>
            <a:ext cx="3493387" cy="2872877"/>
          </a:xfrm>
          <a:prstGeom prst="rect">
            <a:avLst/>
          </a:prstGeom>
        </p:spPr>
      </p:pic>
    </p:spTree>
    <p:extLst>
      <p:ext uri="{BB962C8B-B14F-4D97-AF65-F5344CB8AC3E}">
        <p14:creationId xmlns:p14="http://schemas.microsoft.com/office/powerpoint/2010/main" val="17913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931" y="6760684"/>
            <a:ext cx="3168352"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My Pets</a:t>
            </a:r>
          </a:p>
        </p:txBody>
      </p:sp>
    </p:spTree>
    <p:extLst>
      <p:ext uri="{BB962C8B-B14F-4D97-AF65-F5344CB8AC3E}">
        <p14:creationId xmlns:p14="http://schemas.microsoft.com/office/powerpoint/2010/main" val="3203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08"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What do pets need?…</a:t>
            </a:r>
          </a:p>
        </p:txBody>
      </p:sp>
      <p:pic>
        <p:nvPicPr>
          <p:cNvPr id="3"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468161" y="472173"/>
            <a:ext cx="2159328" cy="2159328"/>
          </a:xfrm>
          <a:prstGeom prst="ellipse">
            <a:avLst/>
          </a:prstGeom>
          <a:noFill/>
          <a:effectLst>
            <a:softEdge rad="0"/>
          </a:effectLst>
        </p:spPr>
      </p:pic>
      <p:pic>
        <p:nvPicPr>
          <p:cNvPr id="4"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331419" y="3245449"/>
            <a:ext cx="2187087" cy="2187087"/>
          </a:xfrm>
          <a:prstGeom prst="ellipse">
            <a:avLst/>
          </a:prstGeom>
          <a:noFill/>
          <a:effectLst>
            <a:softEdge rad="0"/>
          </a:effectLst>
        </p:spPr>
      </p:pic>
      <p:pic>
        <p:nvPicPr>
          <p:cNvPr id="5" name="Picture 4" descr="Health Icon.jpg"/>
          <p:cNvPicPr>
            <a:picLocks noChangeAspect="1"/>
          </p:cNvPicPr>
          <p:nvPr/>
        </p:nvPicPr>
        <p:blipFill>
          <a:blip r:embed="rId5" cstate="print"/>
          <a:srcRect/>
          <a:stretch>
            <a:fillRect/>
          </a:stretch>
        </p:blipFill>
        <p:spPr bwMode="auto">
          <a:xfrm>
            <a:off x="4008683" y="1921854"/>
            <a:ext cx="2392309" cy="2189250"/>
          </a:xfrm>
          <a:prstGeom prst="rect">
            <a:avLst/>
          </a:prstGeom>
          <a:noFill/>
          <a:ln w="9525">
            <a:noFill/>
            <a:miter lim="800000"/>
            <a:headEnd/>
            <a:tailEnd/>
          </a:ln>
          <a:effectLst>
            <a:softEdge rad="0"/>
          </a:effectLst>
        </p:spPr>
      </p:pic>
      <p:pic>
        <p:nvPicPr>
          <p:cNvPr id="6" name="Picture 5"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46900" y="613073"/>
            <a:ext cx="2160240" cy="2160240"/>
          </a:xfrm>
          <a:prstGeom prst="ellipse">
            <a:avLst/>
          </a:prstGeom>
          <a:noFill/>
        </p:spPr>
      </p:pic>
      <p:pic>
        <p:nvPicPr>
          <p:cNvPr id="7" name="Picture 6"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085006" y="3809899"/>
            <a:ext cx="2152122" cy="2160209"/>
          </a:xfrm>
          <a:prstGeom prst="ellipse">
            <a:avLst/>
          </a:prstGeom>
          <a:noFill/>
        </p:spPr>
      </p:pic>
      <p:sp>
        <p:nvSpPr>
          <p:cNvPr id="8" name="TextBox 7"/>
          <p:cNvSpPr txBox="1"/>
          <p:nvPr/>
        </p:nvSpPr>
        <p:spPr>
          <a:xfrm>
            <a:off x="1369613" y="2586256"/>
            <a:ext cx="2160240" cy="523220"/>
          </a:xfrm>
          <a:prstGeom prst="rect">
            <a:avLst/>
          </a:prstGeom>
          <a:noFill/>
        </p:spPr>
        <p:txBody>
          <a:bodyPr wrap="square" rtlCol="0">
            <a:spAutoFit/>
          </a:bodyPr>
          <a:lstStyle/>
          <a:p>
            <a:pPr algn="ctr"/>
            <a:r>
              <a:rPr lang="en-GB" sz="2400" b="1" dirty="0">
                <a:solidFill>
                  <a:schemeClr val="accent4"/>
                </a:solidFill>
                <a:latin typeface="Comic Sans MS" panose="030F0702030302020204" pitchFamily="66" charset="0"/>
                <a:cs typeface="Arial" panose="020B0604020202020204" pitchFamily="34" charset="0"/>
              </a:rPr>
              <a:t> </a:t>
            </a:r>
            <a:r>
              <a:rPr lang="en-GB" sz="2800" b="1" dirty="0">
                <a:solidFill>
                  <a:schemeClr val="accent4"/>
                </a:solidFill>
                <a:latin typeface="Comic Sans MS" panose="030F0702030302020204" pitchFamily="66" charset="0"/>
                <a:cs typeface="Arial" panose="020B0604020202020204" pitchFamily="34" charset="0"/>
              </a:rPr>
              <a:t>A HOME</a:t>
            </a:r>
          </a:p>
        </p:txBody>
      </p:sp>
      <p:sp>
        <p:nvSpPr>
          <p:cNvPr id="9" name="TextBox 8"/>
          <p:cNvSpPr txBox="1"/>
          <p:nvPr/>
        </p:nvSpPr>
        <p:spPr>
          <a:xfrm>
            <a:off x="696315" y="5477248"/>
            <a:ext cx="3227578" cy="954107"/>
          </a:xfrm>
          <a:prstGeom prst="rect">
            <a:avLst/>
          </a:prstGeom>
          <a:noFill/>
        </p:spPr>
        <p:txBody>
          <a:bodyPr wrap="square" rtlCol="0">
            <a:spAutoFit/>
          </a:bodyPr>
          <a:lstStyle/>
          <a:p>
            <a:pPr algn="ctr"/>
            <a:r>
              <a:rPr lang="en-GB" sz="2800" b="1" dirty="0">
                <a:solidFill>
                  <a:schemeClr val="accent6"/>
                </a:solidFill>
                <a:latin typeface="Comic Sans MS" panose="030F0702030302020204" pitchFamily="66" charset="0"/>
                <a:cs typeface="Arial" panose="020B0604020202020204" pitchFamily="34" charset="0"/>
              </a:rPr>
              <a:t>FOOD </a:t>
            </a:r>
          </a:p>
          <a:p>
            <a:pPr algn="ctr"/>
            <a:r>
              <a:rPr lang="en-GB" sz="2800" b="1" dirty="0">
                <a:solidFill>
                  <a:schemeClr val="accent6"/>
                </a:solidFill>
                <a:latin typeface="Comic Sans MS" panose="030F0702030302020204" pitchFamily="66" charset="0"/>
                <a:cs typeface="Arial" panose="020B0604020202020204" pitchFamily="34" charset="0"/>
              </a:rPr>
              <a:t>&amp; WATER</a:t>
            </a:r>
          </a:p>
        </p:txBody>
      </p:sp>
      <p:sp>
        <p:nvSpPr>
          <p:cNvPr id="10" name="TextBox 9"/>
          <p:cNvSpPr txBox="1"/>
          <p:nvPr/>
        </p:nvSpPr>
        <p:spPr>
          <a:xfrm>
            <a:off x="4433897" y="3809899"/>
            <a:ext cx="1682106" cy="892552"/>
          </a:xfrm>
          <a:prstGeom prst="rect">
            <a:avLst/>
          </a:prstGeom>
          <a:noFill/>
        </p:spPr>
        <p:txBody>
          <a:bodyPr wrap="square" rtlCol="0">
            <a:spAutoFit/>
          </a:bodyPr>
          <a:lstStyle/>
          <a:p>
            <a:pPr algn="ctr"/>
            <a:endParaRPr lang="en-GB" sz="2400" dirty="0">
              <a:solidFill>
                <a:schemeClr val="accent1"/>
              </a:solidFill>
              <a:latin typeface="Comic Sans MS" panose="030F0702030302020204" pitchFamily="66" charset="0"/>
              <a:cs typeface="Arial" pitchFamily="34" charset="0"/>
            </a:endParaRPr>
          </a:p>
          <a:p>
            <a:pPr algn="ctr"/>
            <a:r>
              <a:rPr lang="en-GB" sz="2800" b="1" dirty="0">
                <a:solidFill>
                  <a:schemeClr val="accent1"/>
                </a:solidFill>
                <a:latin typeface="Comic Sans MS" panose="030F0702030302020204" pitchFamily="66" charset="0"/>
                <a:cs typeface="Arial" pitchFamily="34" charset="0"/>
              </a:rPr>
              <a:t>HEALTH</a:t>
            </a:r>
          </a:p>
        </p:txBody>
      </p:sp>
      <p:sp>
        <p:nvSpPr>
          <p:cNvPr id="11" name="Rectangle 10"/>
          <p:cNvSpPr/>
          <p:nvPr/>
        </p:nvSpPr>
        <p:spPr>
          <a:xfrm>
            <a:off x="7085006" y="2745377"/>
            <a:ext cx="2291640" cy="954107"/>
          </a:xfrm>
          <a:prstGeom prst="rect">
            <a:avLst/>
          </a:prstGeom>
        </p:spPr>
        <p:txBody>
          <a:bodyPr wrap="square">
            <a:spAutoFit/>
          </a:bodyPr>
          <a:lstStyle/>
          <a:p>
            <a:pPr algn="ctr"/>
            <a:r>
              <a:rPr lang="en-GB" sz="2800" b="1" dirty="0">
                <a:solidFill>
                  <a:schemeClr val="accent3"/>
                </a:solidFill>
                <a:latin typeface="Comic Sans MS" panose="030F0702030302020204" pitchFamily="66" charset="0"/>
                <a:cs typeface="Arial" panose="020B0604020202020204" pitchFamily="34" charset="0"/>
              </a:rPr>
              <a:t>EXERCISE &amp; FUN</a:t>
            </a:r>
          </a:p>
        </p:txBody>
      </p:sp>
      <p:sp>
        <p:nvSpPr>
          <p:cNvPr id="12" name="Rectangle 11"/>
          <p:cNvSpPr/>
          <p:nvPr/>
        </p:nvSpPr>
        <p:spPr>
          <a:xfrm>
            <a:off x="7011874" y="5954302"/>
            <a:ext cx="2298387" cy="523220"/>
          </a:xfrm>
          <a:prstGeom prst="rect">
            <a:avLst/>
          </a:prstGeom>
        </p:spPr>
        <p:txBody>
          <a:bodyPr wrap="square">
            <a:spAutoFit/>
          </a:bodyPr>
          <a:lstStyle/>
          <a:p>
            <a:pPr algn="ctr"/>
            <a:r>
              <a:rPr lang="en-GB" sz="2800"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3926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arn(inVertical)">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barn(inVertical)">
                                      <p:cBhvr>
                                        <p:cTn id="50" dur="500"/>
                                        <p:tgtEl>
                                          <p:spTgt spid="1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barn(inVertical)">
                                      <p:cBhvr>
                                        <p:cTn id="6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27" y="323709"/>
            <a:ext cx="3493988" cy="763890"/>
          </a:xfrm>
        </p:spPr>
        <p:txBody>
          <a:bodyPr>
            <a:noAutofit/>
          </a:bodyPr>
          <a:lstStyle/>
          <a:p>
            <a:r>
              <a:rPr lang="en-GB" sz="3088" dirty="0">
                <a:solidFill>
                  <a:srgbClr val="008080"/>
                </a:solidFill>
                <a:latin typeface="Comic Sans MS" panose="030F0702030302020204" pitchFamily="66" charset="0"/>
              </a:rPr>
              <a:t>Think about …</a:t>
            </a:r>
            <a:endParaRPr lang="en-GB" sz="3088" dirty="0">
              <a:latin typeface="Comic Sans MS" panose="030F0702030302020204" pitchFamily="66" charset="0"/>
            </a:endParaRPr>
          </a:p>
        </p:txBody>
      </p:sp>
      <p:sp>
        <p:nvSpPr>
          <p:cNvPr id="4" name="TextBox 3"/>
          <p:cNvSpPr txBox="1"/>
          <p:nvPr/>
        </p:nvSpPr>
        <p:spPr>
          <a:xfrm>
            <a:off x="502762" y="1051327"/>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P</a:t>
            </a:r>
          </a:p>
        </p:txBody>
      </p:sp>
      <p:sp>
        <p:nvSpPr>
          <p:cNvPr id="5" name="TextBox 4"/>
          <p:cNvSpPr txBox="1"/>
          <p:nvPr/>
        </p:nvSpPr>
        <p:spPr>
          <a:xfrm>
            <a:off x="1376259" y="1382611"/>
            <a:ext cx="2382265"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LACE</a:t>
            </a:r>
          </a:p>
        </p:txBody>
      </p:sp>
      <p:sp>
        <p:nvSpPr>
          <p:cNvPr id="6" name="TextBox 5"/>
          <p:cNvSpPr txBox="1"/>
          <p:nvPr/>
        </p:nvSpPr>
        <p:spPr>
          <a:xfrm>
            <a:off x="1389284" y="2719222"/>
            <a:ext cx="4036825"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XERCISE</a:t>
            </a:r>
          </a:p>
        </p:txBody>
      </p:sp>
      <p:sp>
        <p:nvSpPr>
          <p:cNvPr id="7" name="TextBox 6"/>
          <p:cNvSpPr txBox="1"/>
          <p:nvPr/>
        </p:nvSpPr>
        <p:spPr>
          <a:xfrm>
            <a:off x="1296850" y="4031388"/>
            <a:ext cx="2399129"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IME</a:t>
            </a:r>
          </a:p>
        </p:txBody>
      </p:sp>
      <p:sp>
        <p:nvSpPr>
          <p:cNvPr id="8" name="TextBox 7"/>
          <p:cNvSpPr txBox="1"/>
          <p:nvPr/>
        </p:nvSpPr>
        <p:spPr>
          <a:xfrm>
            <a:off x="1329735" y="5351420"/>
            <a:ext cx="4685121"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PEND</a:t>
            </a:r>
          </a:p>
        </p:txBody>
      </p:sp>
      <p:sp>
        <p:nvSpPr>
          <p:cNvPr id="10" name="TextBox 9"/>
          <p:cNvSpPr txBox="1"/>
          <p:nvPr/>
        </p:nvSpPr>
        <p:spPr>
          <a:xfrm>
            <a:off x="306140" y="6820380"/>
            <a:ext cx="8496744" cy="567528"/>
          </a:xfrm>
          <a:prstGeom prst="rect">
            <a:avLst/>
          </a:prstGeom>
          <a:noFill/>
        </p:spPr>
        <p:txBody>
          <a:bodyPr wrap="square" rtlCol="0">
            <a:spAutoFit/>
          </a:bodyPr>
          <a:lstStyle/>
          <a:p>
            <a:r>
              <a:rPr lang="en-GB" sz="3088" b="1" dirty="0">
                <a:solidFill>
                  <a:srgbClr val="E92D82"/>
                </a:solidFill>
                <a:latin typeface="Comic Sans MS" panose="030F0702030302020204" pitchFamily="66" charset="0"/>
                <a:cs typeface="Arial" panose="020B0604020202020204" pitchFamily="34" charset="0"/>
              </a:rPr>
              <a:t>What do you need for your pet?</a:t>
            </a:r>
          </a:p>
        </p:txBody>
      </p:sp>
      <p:sp>
        <p:nvSpPr>
          <p:cNvPr id="11" name="TextBox 10"/>
          <p:cNvSpPr txBox="1"/>
          <p:nvPr/>
        </p:nvSpPr>
        <p:spPr>
          <a:xfrm>
            <a:off x="502762" y="2388915"/>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E</a:t>
            </a:r>
          </a:p>
        </p:txBody>
      </p:sp>
      <p:sp>
        <p:nvSpPr>
          <p:cNvPr id="12" name="TextBox 11"/>
          <p:cNvSpPr txBox="1"/>
          <p:nvPr/>
        </p:nvSpPr>
        <p:spPr>
          <a:xfrm>
            <a:off x="502762" y="3690230"/>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T</a:t>
            </a:r>
          </a:p>
        </p:txBody>
      </p:sp>
      <p:sp>
        <p:nvSpPr>
          <p:cNvPr id="13" name="TextBox 12"/>
          <p:cNvSpPr txBox="1"/>
          <p:nvPr/>
        </p:nvSpPr>
        <p:spPr>
          <a:xfrm>
            <a:off x="536280" y="5049616"/>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568" y="617652"/>
            <a:ext cx="3096944" cy="206333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932" y="3632587"/>
            <a:ext cx="2183254" cy="2224972"/>
          </a:xfrm>
          <a:prstGeom prst="rect">
            <a:avLst/>
          </a:prstGeom>
        </p:spPr>
      </p:pic>
      <p:pic>
        <p:nvPicPr>
          <p:cNvPr id="21" name="Picture 20" descr="PAW images_money.JPG"/>
          <p:cNvPicPr>
            <a:picLocks noChangeAspect="1"/>
          </p:cNvPicPr>
          <p:nvPr/>
        </p:nvPicPr>
        <p:blipFill>
          <a:blip r:embed="rId5" cstate="print"/>
          <a:stretch>
            <a:fillRect/>
          </a:stretch>
        </p:blipFill>
        <p:spPr>
          <a:xfrm>
            <a:off x="6156808" y="3202361"/>
            <a:ext cx="3090478" cy="327730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512" y="1234077"/>
            <a:ext cx="2620491" cy="3332898"/>
          </a:xfrm>
          <a:prstGeom prst="rect">
            <a:avLst/>
          </a:prstGeom>
        </p:spPr>
      </p:pic>
    </p:spTree>
    <p:extLst>
      <p:ext uri="{BB962C8B-B14F-4D97-AF65-F5344CB8AC3E}">
        <p14:creationId xmlns:p14="http://schemas.microsoft.com/office/powerpoint/2010/main" val="4435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764" y="1899923"/>
            <a:ext cx="7081108" cy="4602636"/>
          </a:xfrm>
          <a:prstGeom prst="rect">
            <a:avLst/>
          </a:prstGeom>
        </p:spPr>
      </p:pic>
      <p:sp>
        <p:nvSpPr>
          <p:cNvPr id="3" name="Title 2"/>
          <p:cNvSpPr>
            <a:spLocks noGrp="1"/>
          </p:cNvSpPr>
          <p:nvPr>
            <p:ph type="title"/>
          </p:nvPr>
        </p:nvSpPr>
        <p:spPr>
          <a:xfrm>
            <a:off x="478717" y="398004"/>
            <a:ext cx="4843938" cy="714679"/>
          </a:xfrm>
        </p:spPr>
        <p:txBody>
          <a:bodyPr>
            <a:noAutofit/>
          </a:bodyPr>
          <a:lstStyle/>
          <a:p>
            <a:r>
              <a:rPr lang="en-GB" sz="3088" dirty="0">
                <a:latin typeface="Comic Sans MS" panose="030F0702030302020204" pitchFamily="66" charset="0"/>
              </a:rPr>
              <a:t>and last but not least …</a:t>
            </a:r>
          </a:p>
        </p:txBody>
      </p:sp>
      <p:sp>
        <p:nvSpPr>
          <p:cNvPr id="4" name="TextBox 3"/>
          <p:cNvSpPr txBox="1"/>
          <p:nvPr/>
        </p:nvSpPr>
        <p:spPr>
          <a:xfrm>
            <a:off x="459145" y="1896427"/>
            <a:ext cx="9727021" cy="1110625"/>
          </a:xfrm>
          <a:prstGeom prst="rect">
            <a:avLst/>
          </a:prstGeom>
          <a:noFill/>
        </p:spPr>
        <p:txBody>
          <a:bodyPr wrap="square" rtlCol="0">
            <a:spAutoFit/>
          </a:bodyPr>
          <a:lstStyle/>
          <a:p>
            <a:r>
              <a:rPr lang="en-GB" sz="6617" dirty="0">
                <a:solidFill>
                  <a:srgbClr val="E92D82"/>
                </a:solidFill>
                <a:latin typeface="Comic Sans MS" panose="030F0702030302020204" pitchFamily="66" charset="0"/>
                <a:cs typeface="Arial" panose="020B0604020202020204" pitchFamily="34" charset="0"/>
              </a:rPr>
              <a:t>DO YOUR HOMEWORK!</a:t>
            </a:r>
          </a:p>
        </p:txBody>
      </p:sp>
    </p:spTree>
    <p:extLst>
      <p:ext uri="{BB962C8B-B14F-4D97-AF65-F5344CB8AC3E}">
        <p14:creationId xmlns:p14="http://schemas.microsoft.com/office/powerpoint/2010/main" val="1542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04800" y="6753783"/>
            <a:ext cx="3017535" cy="628042"/>
          </a:xfrm>
        </p:spPr>
        <p:txBody>
          <a:bodyPr>
            <a:noAutofit/>
          </a:bodyPr>
          <a:lstStyle/>
          <a:p>
            <a:r>
              <a:rPr lang="en-GB" sz="3970" dirty="0">
                <a:latin typeface="Comic Sans MS" panose="030F0702030302020204" pitchFamily="66" charset="0"/>
              </a:rPr>
              <a:t>Class pets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121"/>
          <a:stretch/>
        </p:blipFill>
        <p:spPr>
          <a:xfrm>
            <a:off x="4670503" y="4023804"/>
            <a:ext cx="3928005" cy="253693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217" y="2660028"/>
            <a:ext cx="2811854" cy="1639635"/>
          </a:xfrm>
          <a:prstGeom prst="rect">
            <a:avLst/>
          </a:prstGeom>
        </p:spPr>
      </p:pic>
      <p:pic>
        <p:nvPicPr>
          <p:cNvPr id="12" name="Picture 1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 y="3304972"/>
            <a:ext cx="3670371" cy="32418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108" y="300905"/>
            <a:ext cx="3119360" cy="2081966"/>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4202" t="10818" r="9203" b="6330"/>
          <a:stretch/>
        </p:blipFill>
        <p:spPr>
          <a:xfrm>
            <a:off x="7116003" y="851149"/>
            <a:ext cx="2858719" cy="2064629"/>
          </a:xfrm>
          <a:prstGeom prst="rect">
            <a:avLst/>
          </a:prstGeom>
        </p:spPr>
      </p:pic>
      <p:pic>
        <p:nvPicPr>
          <p:cNvPr id="14" name="Picture 13"/>
          <p:cNvPicPr/>
          <p:nvPr/>
        </p:nvPicPr>
        <p:blipFill>
          <a:blip r:embed="rId8" cstate="print">
            <a:extLst>
              <a:ext uri="{28A0092B-C50C-407E-A947-70E740481C1C}">
                <a14:useLocalDpi xmlns:a14="http://schemas.microsoft.com/office/drawing/2010/main" val="0"/>
              </a:ext>
            </a:extLst>
          </a:blip>
          <a:stretch>
            <a:fillRect/>
          </a:stretch>
        </p:blipFill>
        <p:spPr bwMode="auto">
          <a:xfrm>
            <a:off x="1535077" y="2170893"/>
            <a:ext cx="2302857" cy="1538556"/>
          </a:xfrm>
          <a:prstGeom prst="rect">
            <a:avLst/>
          </a:prstGeom>
          <a:noFill/>
          <a:ln>
            <a:noFill/>
          </a:ln>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bwMode="auto">
          <a:xfrm>
            <a:off x="378381" y="403128"/>
            <a:ext cx="2400341" cy="1837231"/>
          </a:xfrm>
          <a:prstGeom prst="rect">
            <a:avLst/>
          </a:prstGeom>
          <a:noFill/>
          <a:ln>
            <a:noFill/>
          </a:ln>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a:xfrm>
            <a:off x="1895305" y="4162420"/>
            <a:ext cx="1390373" cy="1360326"/>
          </a:xfrm>
          <a:prstGeom prst="rect">
            <a:avLst/>
          </a:prstGeom>
        </p:spPr>
      </p:pic>
      <p:sp>
        <p:nvSpPr>
          <p:cNvPr id="17" name="&quot;No&quot; Symbol 16"/>
          <p:cNvSpPr/>
          <p:nvPr/>
        </p:nvSpPr>
        <p:spPr>
          <a:xfrm>
            <a:off x="8126009" y="3303058"/>
            <a:ext cx="1754309" cy="141537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9" name="Title 2"/>
          <p:cNvSpPr txBox="1">
            <a:spLocks/>
          </p:cNvSpPr>
          <p:nvPr/>
        </p:nvSpPr>
        <p:spPr>
          <a:xfrm>
            <a:off x="7570147" y="4705097"/>
            <a:ext cx="3017535" cy="628042"/>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r>
              <a:rPr lang="en-GB" sz="3529" dirty="0">
                <a:solidFill>
                  <a:srgbClr val="FF0000"/>
                </a:solidFill>
                <a:latin typeface="Comic Sans MS" panose="030F0702030302020204" pitchFamily="66" charset="0"/>
              </a:rPr>
              <a:t>No pets</a:t>
            </a:r>
          </a:p>
        </p:txBody>
      </p:sp>
      <p:sp>
        <p:nvSpPr>
          <p:cNvPr id="20" name="Title 2"/>
          <p:cNvSpPr txBox="1">
            <a:spLocks/>
          </p:cNvSpPr>
          <p:nvPr/>
        </p:nvSpPr>
        <p:spPr>
          <a:xfrm>
            <a:off x="1138033" y="5347674"/>
            <a:ext cx="3017535" cy="628042"/>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r>
              <a:rPr lang="en-GB" sz="3529" dirty="0">
                <a:solidFill>
                  <a:srgbClr val="0070C0"/>
                </a:solidFill>
                <a:latin typeface="Comic Sans MS" panose="030F0702030302020204" pitchFamily="66" charset="0"/>
              </a:rPr>
              <a:t>Other</a:t>
            </a:r>
          </a:p>
        </p:txBody>
      </p:sp>
    </p:spTree>
    <p:extLst>
      <p:ext uri="{BB962C8B-B14F-4D97-AF65-F5344CB8AC3E}">
        <p14:creationId xmlns:p14="http://schemas.microsoft.com/office/powerpoint/2010/main" val="40737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87" y="3957881"/>
            <a:ext cx="2743363" cy="2664628"/>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3518"/>
          <a:stretch/>
        </p:blipFill>
        <p:spPr>
          <a:xfrm>
            <a:off x="7512935" y="425958"/>
            <a:ext cx="2632356" cy="1767775"/>
          </a:xfrm>
          <a:prstGeom prst="rect">
            <a:avLst/>
          </a:prstGeom>
        </p:spPr>
      </p:pic>
      <p:sp>
        <p:nvSpPr>
          <p:cNvPr id="7" name="Oval 6"/>
          <p:cNvSpPr/>
          <p:nvPr/>
        </p:nvSpPr>
        <p:spPr>
          <a:xfrm>
            <a:off x="3805987" y="2650292"/>
            <a:ext cx="3532647" cy="3442011"/>
          </a:xfrm>
          <a:prstGeom prst="ellipse">
            <a:avLst/>
          </a:prstGeom>
          <a:solidFill>
            <a:srgbClr val="E92D82"/>
          </a:solidFill>
          <a:ln>
            <a:solidFill>
              <a:srgbClr val="E9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6" name="Oval 5"/>
          <p:cNvSpPr/>
          <p:nvPr/>
        </p:nvSpPr>
        <p:spPr>
          <a:xfrm>
            <a:off x="1338768" y="577376"/>
            <a:ext cx="3532647" cy="3442011"/>
          </a:xfrm>
          <a:prstGeom prst="ellipse">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dirty="0"/>
          </a:p>
        </p:txBody>
      </p:sp>
      <p:sp>
        <p:nvSpPr>
          <p:cNvPr id="9" name="Rectangle 8"/>
          <p:cNvSpPr/>
          <p:nvPr/>
        </p:nvSpPr>
        <p:spPr>
          <a:xfrm>
            <a:off x="4582770" y="3286959"/>
            <a:ext cx="2108013" cy="1221809"/>
          </a:xfrm>
          <a:prstGeom prst="rect">
            <a:avLst/>
          </a:prstGeom>
          <a:noFill/>
        </p:spPr>
        <p:txBody>
          <a:bodyPr wrap="none" lIns="100838" tIns="50419" rIns="100838" bIns="50419">
            <a:spAutoFit/>
          </a:bodyPr>
          <a:lstStyle/>
          <a:p>
            <a:pPr algn="ctr"/>
            <a:r>
              <a:rPr lang="en-US" sz="7278" b="1" dirty="0">
                <a:ln w="0">
                  <a:solidFill>
                    <a:schemeClr val="bg1"/>
                  </a:solidFill>
                </a:ln>
                <a:solidFill>
                  <a:schemeClr val="bg1"/>
                </a:solidFill>
                <a:latin typeface="Comic Sans MS" panose="030F0702030302020204" pitchFamily="66" charset="0"/>
              </a:rPr>
              <a:t>25%</a:t>
            </a:r>
          </a:p>
        </p:txBody>
      </p:sp>
      <p:sp>
        <p:nvSpPr>
          <p:cNvPr id="10" name="Rectangle 9"/>
          <p:cNvSpPr/>
          <p:nvPr/>
        </p:nvSpPr>
        <p:spPr>
          <a:xfrm>
            <a:off x="2051085" y="1061672"/>
            <a:ext cx="2108013" cy="1221809"/>
          </a:xfrm>
          <a:prstGeom prst="rect">
            <a:avLst/>
          </a:prstGeom>
          <a:noFill/>
        </p:spPr>
        <p:txBody>
          <a:bodyPr wrap="none" lIns="100838" tIns="50419" rIns="100838" bIns="50419">
            <a:spAutoFit/>
          </a:bodyPr>
          <a:lstStyle/>
          <a:p>
            <a:pPr algn="ctr"/>
            <a:r>
              <a:rPr lang="en-US" sz="7278" b="1" dirty="0">
                <a:ln w="0">
                  <a:solidFill>
                    <a:schemeClr val="bg1"/>
                  </a:solidFill>
                </a:ln>
                <a:solidFill>
                  <a:schemeClr val="bg1"/>
                </a:solidFill>
                <a:latin typeface="Comic Sans MS" panose="030F0702030302020204" pitchFamily="66" charset="0"/>
              </a:rPr>
              <a:t>25%</a:t>
            </a:r>
          </a:p>
        </p:txBody>
      </p:sp>
      <p:sp>
        <p:nvSpPr>
          <p:cNvPr id="12" name="TextBox 11"/>
          <p:cNvSpPr txBox="1"/>
          <p:nvPr/>
        </p:nvSpPr>
        <p:spPr>
          <a:xfrm>
            <a:off x="1428054" y="2377378"/>
            <a:ext cx="3354072" cy="771237"/>
          </a:xfrm>
          <a:prstGeom prst="rect">
            <a:avLst/>
          </a:prstGeom>
          <a:noFill/>
        </p:spPr>
        <p:txBody>
          <a:bodyPr wrap="square" rtlCol="0">
            <a:spAutoFit/>
          </a:bodyPr>
          <a:lstStyle/>
          <a:p>
            <a:pPr algn="ctr"/>
            <a:r>
              <a:rPr lang="en-GB" sz="2206" dirty="0">
                <a:solidFill>
                  <a:schemeClr val="bg1"/>
                </a:solidFill>
                <a:latin typeface="Comic Sans MS" panose="030F0702030302020204" pitchFamily="66" charset="0"/>
              </a:rPr>
              <a:t>of the UK population have a cat</a:t>
            </a:r>
          </a:p>
        </p:txBody>
      </p:sp>
      <p:sp>
        <p:nvSpPr>
          <p:cNvPr id="13" name="TextBox 12"/>
          <p:cNvSpPr txBox="1"/>
          <p:nvPr/>
        </p:nvSpPr>
        <p:spPr>
          <a:xfrm>
            <a:off x="3901312" y="4531822"/>
            <a:ext cx="3354072" cy="771237"/>
          </a:xfrm>
          <a:prstGeom prst="rect">
            <a:avLst/>
          </a:prstGeom>
          <a:noFill/>
        </p:spPr>
        <p:txBody>
          <a:bodyPr wrap="square" rtlCol="0">
            <a:spAutoFit/>
          </a:bodyPr>
          <a:lstStyle/>
          <a:p>
            <a:pPr algn="ctr"/>
            <a:r>
              <a:rPr lang="en-GB" sz="2206" dirty="0">
                <a:solidFill>
                  <a:schemeClr val="bg1"/>
                </a:solidFill>
                <a:latin typeface="Comic Sans MS" panose="030F0702030302020204" pitchFamily="66" charset="0"/>
              </a:rPr>
              <a:t>of the UK population have a dog</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66788" y="3408603"/>
            <a:ext cx="2924654" cy="321390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126074" y="1612920"/>
            <a:ext cx="2031273" cy="1912710"/>
          </a:xfrm>
          <a:prstGeom prst="ellipse">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11" name="Rectangle 10"/>
          <p:cNvSpPr/>
          <p:nvPr/>
        </p:nvSpPr>
        <p:spPr>
          <a:xfrm>
            <a:off x="6675205" y="1761502"/>
            <a:ext cx="933012" cy="712759"/>
          </a:xfrm>
          <a:prstGeom prst="rect">
            <a:avLst/>
          </a:prstGeom>
          <a:noFill/>
        </p:spPr>
        <p:txBody>
          <a:bodyPr wrap="none" lIns="100838" tIns="50419" rIns="100838" bIns="50419">
            <a:spAutoFit/>
          </a:bodyPr>
          <a:lstStyle/>
          <a:p>
            <a:pPr algn="ctr"/>
            <a:r>
              <a:rPr lang="en-US" sz="3970" b="1" dirty="0">
                <a:ln w="0">
                  <a:solidFill>
                    <a:schemeClr val="bg1"/>
                  </a:solidFill>
                </a:ln>
                <a:solidFill>
                  <a:schemeClr val="bg1"/>
                </a:solidFill>
                <a:latin typeface="Comic Sans MS" panose="030F0702030302020204" pitchFamily="66" charset="0"/>
              </a:rPr>
              <a:t>2%</a:t>
            </a:r>
          </a:p>
        </p:txBody>
      </p:sp>
      <p:sp>
        <p:nvSpPr>
          <p:cNvPr id="14" name="TextBox 13"/>
          <p:cNvSpPr txBox="1"/>
          <p:nvPr/>
        </p:nvSpPr>
        <p:spPr>
          <a:xfrm>
            <a:off x="6255532" y="2364976"/>
            <a:ext cx="1772361" cy="906787"/>
          </a:xfrm>
          <a:prstGeom prst="rect">
            <a:avLst/>
          </a:prstGeom>
          <a:noFill/>
        </p:spPr>
        <p:txBody>
          <a:bodyPr wrap="square" rtlCol="0">
            <a:spAutoFit/>
          </a:bodyPr>
          <a:lstStyle/>
          <a:p>
            <a:pPr algn="ctr"/>
            <a:r>
              <a:rPr lang="en-GB" sz="1764" dirty="0">
                <a:solidFill>
                  <a:schemeClr val="bg1"/>
                </a:solidFill>
                <a:latin typeface="Comic Sans MS" panose="030F0702030302020204" pitchFamily="66" charset="0"/>
              </a:rPr>
              <a:t>of the UK population have a rabbit</a:t>
            </a:r>
          </a:p>
        </p:txBody>
      </p:sp>
    </p:spTree>
    <p:extLst>
      <p:ext uri="{BB962C8B-B14F-4D97-AF65-F5344CB8AC3E}">
        <p14:creationId xmlns:p14="http://schemas.microsoft.com/office/powerpoint/2010/main" val="18898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p:bldP spid="10" grpId="0"/>
      <p:bldP spid="12" grpId="0"/>
      <p:bldP spid="13" grpId="0"/>
      <p:bldP spid="8" grpId="0" animBg="1"/>
      <p:bldP spid="11"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AA88C-4E44-451B-A614-A6B4AFC783B0}">
  <ds:schemaRefs>
    <ds:schemaRef ds:uri="http://www.w3.org/XML/1998/namespace"/>
    <ds:schemaRef ds:uri="http://schemas.microsoft.com/office/infopath/2007/PartnerControls"/>
    <ds:schemaRef ds:uri="http://purl.org/dc/elements/1.1/"/>
    <ds:schemaRef ds:uri="http://schemas.microsoft.com/office/2006/documentManagement/types"/>
    <ds:schemaRef ds:uri="02901346-528d-4e84-b91b-00d6b3077abe"/>
    <ds:schemaRef ds:uri="http://purl.org/dc/terms/"/>
    <ds:schemaRef ds:uri="5bea8f77-0667-4557-a028-e23225a2ced3"/>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76</TotalTime>
  <Words>2395</Words>
  <Application>Microsoft Office PowerPoint</Application>
  <PresentationFormat>Custom</PresentationFormat>
  <Paragraphs>257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Comic Sans MS</vt:lpstr>
      <vt:lpstr>Office Theme</vt:lpstr>
      <vt:lpstr>PowerPoint Presentation</vt:lpstr>
      <vt:lpstr>PowerPoint Presentation</vt:lpstr>
      <vt:lpstr>The UK’s leading vet charity …</vt:lpstr>
      <vt:lpstr>PowerPoint Presentation</vt:lpstr>
      <vt:lpstr>PowerPoint Presentation</vt:lpstr>
      <vt:lpstr>Think about …</vt:lpstr>
      <vt:lpstr>and last but not least …</vt:lpstr>
      <vt:lpstr>Class pets</vt:lpstr>
      <vt:lpstr>PowerPoint Presentation</vt:lpstr>
      <vt:lpstr>Dogs need…</vt:lpstr>
      <vt:lpstr>PowerPoint Presentation</vt:lpstr>
      <vt:lpstr>PowerPoint Presentation</vt:lpstr>
      <vt:lpstr>Cats need…</vt:lpstr>
      <vt:lpstr>PowerPoint Presentation</vt:lpstr>
      <vt:lpstr>Rabbits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14</cp:revision>
  <dcterms:created xsi:type="dcterms:W3CDTF">2018-07-13T15:29:21Z</dcterms:created>
  <dcterms:modified xsi:type="dcterms:W3CDTF">2018-09-25T20:10:43Z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